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0" r:id="rId2"/>
  </p:sldMasterIdLst>
  <p:notesMasterIdLst>
    <p:notesMasterId r:id="rId29"/>
  </p:notesMasterIdLst>
  <p:sldIdLst>
    <p:sldId id="256" r:id="rId3"/>
    <p:sldId id="269" r:id="rId4"/>
    <p:sldId id="258" r:id="rId5"/>
    <p:sldId id="292" r:id="rId6"/>
    <p:sldId id="268" r:id="rId7"/>
    <p:sldId id="261" r:id="rId8"/>
    <p:sldId id="259" r:id="rId9"/>
    <p:sldId id="260" r:id="rId10"/>
    <p:sldId id="262" r:id="rId11"/>
    <p:sldId id="281" r:id="rId12"/>
    <p:sldId id="257" r:id="rId13"/>
    <p:sldId id="266" r:id="rId14"/>
    <p:sldId id="267" r:id="rId15"/>
    <p:sldId id="275" r:id="rId16"/>
    <p:sldId id="274" r:id="rId17"/>
    <p:sldId id="272" r:id="rId18"/>
    <p:sldId id="287" r:id="rId19"/>
    <p:sldId id="273" r:id="rId20"/>
    <p:sldId id="282" r:id="rId21"/>
    <p:sldId id="291" r:id="rId22"/>
    <p:sldId id="294" r:id="rId23"/>
    <p:sldId id="295" r:id="rId24"/>
    <p:sldId id="293" r:id="rId25"/>
    <p:sldId id="290" r:id="rId26"/>
    <p:sldId id="279" r:id="rId27"/>
    <p:sldId id="296" r:id="rId28"/>
  </p:sldIdLst>
  <p:sldSz cx="9144000" cy="5143500" type="screen16x9"/>
  <p:notesSz cx="6858000" cy="9144000"/>
  <p:embeddedFontLst>
    <p:embeddedFont>
      <p:font typeface="Georgia" panose="02040502050405020303" pitchFamily="18" charset="0"/>
      <p:regular r:id="rId30"/>
      <p:bold r:id="rId31"/>
      <p:italic r:id="rId32"/>
      <p:boldItalic r:id="rId33"/>
    </p:embeddedFont>
    <p:embeddedFont>
      <p:font typeface="Montserrat" panose="00000500000000000000" pitchFamily="2" charset="0"/>
      <p:regular r:id="rId34"/>
      <p:bold r:id="rId35"/>
      <p:italic r:id="rId36"/>
      <p:boldItalic r:id="rId37"/>
    </p:embeddedFont>
    <p:embeddedFont>
      <p:font typeface="Montserrat SemiBold" panose="00000700000000000000" pitchFamily="2" charset="0"/>
      <p:regular r:id="rId38"/>
      <p:bold r:id="rId39"/>
      <p:italic r:id="rId40"/>
      <p:boldItalic r:id="rId41"/>
    </p:embeddedFont>
    <p:embeddedFont>
      <p:font typeface="Poppins" panose="00000500000000000000" pitchFamily="2"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370" y="8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0.fntdata"/><Relationship Id="rId21" Type="http://schemas.openxmlformats.org/officeDocument/2006/relationships/slide" Target="slides/slide19.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notesMaster" Target="notesMasters/notes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7.fntdata"/><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4" Type="http://schemas.openxmlformats.org/officeDocument/2006/relationships/font" Target="fonts/font1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 M" userId="0650903176753001" providerId="LiveId" clId="{9A22CF6D-3F98-443B-AA67-C08CC72A1D05}"/>
    <pc:docChg chg="custSel delSld modSld sldOrd">
      <pc:chgData name="J M" userId="0650903176753001" providerId="LiveId" clId="{9A22CF6D-3F98-443B-AA67-C08CC72A1D05}" dt="2025-11-06T13:14:47.487" v="211" actId="14100"/>
      <pc:docMkLst>
        <pc:docMk/>
      </pc:docMkLst>
      <pc:sldChg chg="modSp mod">
        <pc:chgData name="J M" userId="0650903176753001" providerId="LiveId" clId="{9A22CF6D-3F98-443B-AA67-C08CC72A1D05}" dt="2025-11-06T02:47:43.446" v="72" actId="20577"/>
        <pc:sldMkLst>
          <pc:docMk/>
          <pc:sldMk cId="0" sldId="256"/>
        </pc:sldMkLst>
        <pc:spChg chg="mod">
          <ac:chgData name="J M" userId="0650903176753001" providerId="LiveId" clId="{9A22CF6D-3F98-443B-AA67-C08CC72A1D05}" dt="2025-11-06T02:47:43.446" v="72" actId="20577"/>
          <ac:spMkLst>
            <pc:docMk/>
            <pc:sldMk cId="0" sldId="256"/>
            <ac:spMk id="4" creationId="{66A0301A-3876-A48A-EBE4-D7DA9AF2AFD2}"/>
          </ac:spMkLst>
        </pc:spChg>
      </pc:sldChg>
      <pc:sldChg chg="ord">
        <pc:chgData name="J M" userId="0650903176753001" providerId="LiveId" clId="{9A22CF6D-3F98-443B-AA67-C08CC72A1D05}" dt="2025-11-06T13:03:27.221" v="127"/>
        <pc:sldMkLst>
          <pc:docMk/>
          <pc:sldMk cId="0" sldId="261"/>
        </pc:sldMkLst>
      </pc:sldChg>
      <pc:sldChg chg="del">
        <pc:chgData name="J M" userId="0650903176753001" providerId="LiveId" clId="{9A22CF6D-3F98-443B-AA67-C08CC72A1D05}" dt="2025-11-06T13:00:44.222" v="124" actId="47"/>
        <pc:sldMkLst>
          <pc:docMk/>
          <pc:sldMk cId="0" sldId="264"/>
        </pc:sldMkLst>
      </pc:sldChg>
      <pc:sldChg chg="del">
        <pc:chgData name="J M" userId="0650903176753001" providerId="LiveId" clId="{9A22CF6D-3F98-443B-AA67-C08CC72A1D05}" dt="2025-11-06T02:49:03.611" v="75" actId="47"/>
        <pc:sldMkLst>
          <pc:docMk/>
          <pc:sldMk cId="2057524811" sldId="278"/>
        </pc:sldMkLst>
      </pc:sldChg>
      <pc:sldChg chg="addSp modSp mod ord">
        <pc:chgData name="J M" userId="0650903176753001" providerId="LiveId" clId="{9A22CF6D-3F98-443B-AA67-C08CC72A1D05}" dt="2025-11-06T13:14:47.487" v="211" actId="14100"/>
        <pc:sldMkLst>
          <pc:docMk/>
          <pc:sldMk cId="374013132" sldId="279"/>
        </pc:sldMkLst>
        <pc:spChg chg="mod">
          <ac:chgData name="J M" userId="0650903176753001" providerId="LiveId" clId="{9A22CF6D-3F98-443B-AA67-C08CC72A1D05}" dt="2025-11-06T13:14:00.355" v="200" actId="1076"/>
          <ac:spMkLst>
            <pc:docMk/>
            <pc:sldMk cId="374013132" sldId="279"/>
            <ac:spMk id="2" creationId="{68B954B1-A89E-44BD-FE57-E7A41EDD6CEA}"/>
          </ac:spMkLst>
        </pc:spChg>
        <pc:spChg chg="mod">
          <ac:chgData name="J M" userId="0650903176753001" providerId="LiveId" clId="{9A22CF6D-3F98-443B-AA67-C08CC72A1D05}" dt="2025-11-06T13:14:26.891" v="207" actId="20577"/>
          <ac:spMkLst>
            <pc:docMk/>
            <pc:sldMk cId="374013132" sldId="279"/>
            <ac:spMk id="8" creationId="{93980383-E2C0-BD30-886E-FB4369352417}"/>
          </ac:spMkLst>
        </pc:spChg>
        <pc:picChg chg="add mod">
          <ac:chgData name="J M" userId="0650903176753001" providerId="LiveId" clId="{9A22CF6D-3F98-443B-AA67-C08CC72A1D05}" dt="2025-11-06T13:14:47.487" v="211" actId="14100"/>
          <ac:picMkLst>
            <pc:docMk/>
            <pc:sldMk cId="374013132" sldId="279"/>
            <ac:picMk id="4" creationId="{DEF2BE3E-97D7-31F1-9FB3-BADCD67B28C4}"/>
          </ac:picMkLst>
        </pc:picChg>
      </pc:sldChg>
      <pc:sldChg chg="ord">
        <pc:chgData name="J M" userId="0650903176753001" providerId="LiveId" clId="{9A22CF6D-3F98-443B-AA67-C08CC72A1D05}" dt="2025-11-06T13:04:02.224" v="129"/>
        <pc:sldMkLst>
          <pc:docMk/>
          <pc:sldMk cId="3168300338" sldId="281"/>
        </pc:sldMkLst>
      </pc:sldChg>
      <pc:sldChg chg="del">
        <pc:chgData name="J M" userId="0650903176753001" providerId="LiveId" clId="{9A22CF6D-3F98-443B-AA67-C08CC72A1D05}" dt="2025-11-06T13:03:02.434" v="125" actId="47"/>
        <pc:sldMkLst>
          <pc:docMk/>
          <pc:sldMk cId="2858327337" sldId="283"/>
        </pc:sldMkLst>
      </pc:sldChg>
      <pc:sldChg chg="del">
        <pc:chgData name="J M" userId="0650903176753001" providerId="LiveId" clId="{9A22CF6D-3F98-443B-AA67-C08CC72A1D05}" dt="2025-11-06T02:48:44.145" v="74" actId="47"/>
        <pc:sldMkLst>
          <pc:docMk/>
          <pc:sldMk cId="1425837239" sldId="284"/>
        </pc:sldMkLst>
      </pc:sldChg>
      <pc:sldChg chg="del">
        <pc:chgData name="J M" userId="0650903176753001" providerId="LiveId" clId="{9A22CF6D-3F98-443B-AA67-C08CC72A1D05}" dt="2025-11-06T02:49:03.611" v="75" actId="47"/>
        <pc:sldMkLst>
          <pc:docMk/>
          <pc:sldMk cId="603269987" sldId="285"/>
        </pc:sldMkLst>
      </pc:sldChg>
      <pc:sldChg chg="modSp mod">
        <pc:chgData name="J M" userId="0650903176753001" providerId="LiveId" clId="{9A22CF6D-3F98-443B-AA67-C08CC72A1D05}" dt="2025-11-06T13:06:07.207" v="140" actId="5793"/>
        <pc:sldMkLst>
          <pc:docMk/>
          <pc:sldMk cId="4053936550" sldId="287"/>
        </pc:sldMkLst>
        <pc:spChg chg="mod">
          <ac:chgData name="J M" userId="0650903176753001" providerId="LiveId" clId="{9A22CF6D-3F98-443B-AA67-C08CC72A1D05}" dt="2025-11-06T13:05:41.087" v="137" actId="20577"/>
          <ac:spMkLst>
            <pc:docMk/>
            <pc:sldMk cId="4053936550" sldId="287"/>
            <ac:spMk id="2" creationId="{68B954B1-A89E-44BD-FE57-E7A41EDD6CEA}"/>
          </ac:spMkLst>
        </pc:spChg>
        <pc:spChg chg="mod">
          <ac:chgData name="J M" userId="0650903176753001" providerId="LiveId" clId="{9A22CF6D-3F98-443B-AA67-C08CC72A1D05}" dt="2025-11-06T13:06:07.207" v="140" actId="5793"/>
          <ac:spMkLst>
            <pc:docMk/>
            <pc:sldMk cId="4053936550" sldId="287"/>
            <ac:spMk id="10" creationId="{193C7CF7-9A04-5B52-11C2-9ABD881D1593}"/>
          </ac:spMkLst>
        </pc:spChg>
      </pc:sldChg>
      <pc:sldChg chg="del">
        <pc:chgData name="J M" userId="0650903176753001" providerId="LiveId" clId="{9A22CF6D-3F98-443B-AA67-C08CC72A1D05}" dt="2025-11-06T13:06:13.582" v="141" actId="47"/>
        <pc:sldMkLst>
          <pc:docMk/>
          <pc:sldMk cId="3115795946" sldId="288"/>
        </pc:sldMkLst>
      </pc:sldChg>
      <pc:sldChg chg="del">
        <pc:chgData name="J M" userId="0650903176753001" providerId="LiveId" clId="{9A22CF6D-3F98-443B-AA67-C08CC72A1D05}" dt="2025-11-06T02:48:02.053" v="73" actId="47"/>
        <pc:sldMkLst>
          <pc:docMk/>
          <pc:sldMk cId="2712540322" sldId="289"/>
        </pc:sldMkLst>
      </pc:sldChg>
      <pc:sldChg chg="modSp mod">
        <pc:chgData name="J M" userId="0650903176753001" providerId="LiveId" clId="{9A22CF6D-3F98-443B-AA67-C08CC72A1D05}" dt="2025-11-06T13:07:34.445" v="146" actId="20577"/>
        <pc:sldMkLst>
          <pc:docMk/>
          <pc:sldMk cId="1752903130" sldId="291"/>
        </pc:sldMkLst>
        <pc:spChg chg="mod">
          <ac:chgData name="J M" userId="0650903176753001" providerId="LiveId" clId="{9A22CF6D-3F98-443B-AA67-C08CC72A1D05}" dt="2025-11-06T13:07:34.445" v="146" actId="20577"/>
          <ac:spMkLst>
            <pc:docMk/>
            <pc:sldMk cId="1752903130" sldId="291"/>
            <ac:spMk id="4" creationId="{779B4A99-06E6-E59B-6589-2998EDDA5733}"/>
          </ac:spMkLst>
        </pc:spChg>
      </pc:sldChg>
      <pc:sldChg chg="ord">
        <pc:chgData name="J M" userId="0650903176753001" providerId="LiveId" clId="{9A22CF6D-3F98-443B-AA67-C08CC72A1D05}" dt="2025-11-06T13:00:02.716" v="123"/>
        <pc:sldMkLst>
          <pc:docMk/>
          <pc:sldMk cId="2376074079" sldId="292"/>
        </pc:sldMkLst>
      </pc:sldChg>
      <pc:sldChg chg="addSp delSp modSp mod ord">
        <pc:chgData name="J M" userId="0650903176753001" providerId="LiveId" clId="{9A22CF6D-3F98-443B-AA67-C08CC72A1D05}" dt="2025-11-06T13:09:20.780" v="195" actId="20577"/>
        <pc:sldMkLst>
          <pc:docMk/>
          <pc:sldMk cId="4277974895" sldId="294"/>
        </pc:sldMkLst>
        <pc:spChg chg="mod">
          <ac:chgData name="J M" userId="0650903176753001" providerId="LiveId" clId="{9A22CF6D-3F98-443B-AA67-C08CC72A1D05}" dt="2025-11-06T13:09:20.780" v="195" actId="20577"/>
          <ac:spMkLst>
            <pc:docMk/>
            <pc:sldMk cId="4277974895" sldId="294"/>
            <ac:spMk id="2" creationId="{9CA9F490-AA31-957A-58C5-1EC9A05C01B1}"/>
          </ac:spMkLst>
        </pc:spChg>
        <pc:spChg chg="mod">
          <ac:chgData name="J M" userId="0650903176753001" providerId="LiveId" clId="{9A22CF6D-3F98-443B-AA67-C08CC72A1D05}" dt="2025-11-06T13:08:54.989" v="180" actId="20577"/>
          <ac:spMkLst>
            <pc:docMk/>
            <pc:sldMk cId="4277974895" sldId="294"/>
            <ac:spMk id="10" creationId="{DA9B750F-83E6-030A-5BD1-792D3BC66155}"/>
          </ac:spMkLst>
        </pc:spChg>
        <pc:picChg chg="add del mod">
          <ac:chgData name="J M" userId="0650903176753001" providerId="LiveId" clId="{9A22CF6D-3F98-443B-AA67-C08CC72A1D05}" dt="2025-11-06T02:52:46.226" v="87" actId="21"/>
          <ac:picMkLst>
            <pc:docMk/>
            <pc:sldMk cId="4277974895" sldId="294"/>
            <ac:picMk id="3" creationId="{54A5EE9F-8FFF-0686-5B90-CFA2D3DE4006}"/>
          </ac:picMkLst>
        </pc:picChg>
      </pc:sldChg>
      <pc:sldChg chg="addSp modSp mod ord">
        <pc:chgData name="J M" userId="0650903176753001" providerId="LiveId" clId="{9A22CF6D-3F98-443B-AA67-C08CC72A1D05}" dt="2025-11-06T13:08:33.452" v="178" actId="20577"/>
        <pc:sldMkLst>
          <pc:docMk/>
          <pc:sldMk cId="2006353440" sldId="295"/>
        </pc:sldMkLst>
        <pc:spChg chg="mod">
          <ac:chgData name="J M" userId="0650903176753001" providerId="LiveId" clId="{9A22CF6D-3F98-443B-AA67-C08CC72A1D05}" dt="2025-11-06T13:08:33.452" v="178" actId="20577"/>
          <ac:spMkLst>
            <pc:docMk/>
            <pc:sldMk cId="2006353440" sldId="295"/>
            <ac:spMk id="2" creationId="{B3605553-FAD3-1D8F-49AB-B9A3DD79765E}"/>
          </ac:spMkLst>
        </pc:spChg>
        <pc:spChg chg="mod">
          <ac:chgData name="J M" userId="0650903176753001" providerId="LiveId" clId="{9A22CF6D-3F98-443B-AA67-C08CC72A1D05}" dt="2025-11-06T02:53:13.867" v="95" actId="1076"/>
          <ac:spMkLst>
            <pc:docMk/>
            <pc:sldMk cId="2006353440" sldId="295"/>
            <ac:spMk id="10" creationId="{EDAC4D62-D59C-02F3-BDC2-8C395EAACC38}"/>
          </ac:spMkLst>
        </pc:spChg>
        <pc:picChg chg="add mod">
          <ac:chgData name="J M" userId="0650903176753001" providerId="LiveId" clId="{9A22CF6D-3F98-443B-AA67-C08CC72A1D05}" dt="2025-11-06T02:53:20.170" v="96" actId="14100"/>
          <ac:picMkLst>
            <pc:docMk/>
            <pc:sldMk cId="2006353440" sldId="295"/>
            <ac:picMk id="3" creationId="{02246BDC-F656-21EB-1FBB-9FAE1D8DB545}"/>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FF4F2F-248A-4F84-B029-0D853AD0C233}"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US"/>
        </a:p>
      </dgm:t>
    </dgm:pt>
    <dgm:pt modelId="{E0B949B9-B6DE-4CD4-99EF-31D41236F6E8}">
      <dgm:prSet/>
      <dgm:spPr/>
      <dgm:t>
        <a:bodyPr/>
        <a:lstStyle/>
        <a:p>
          <a:r>
            <a:rPr lang="en-US" b="0" i="0" dirty="0"/>
            <a:t>Developing countries</a:t>
          </a:r>
          <a:endParaRPr lang="en-US" dirty="0"/>
        </a:p>
      </dgm:t>
    </dgm:pt>
    <dgm:pt modelId="{C7B5C7FD-F409-4484-84C2-66DE7B9E6BAD}" type="parTrans" cxnId="{D11944D0-AE83-4F7A-A2DB-B90A399BBA98}">
      <dgm:prSet/>
      <dgm:spPr/>
      <dgm:t>
        <a:bodyPr/>
        <a:lstStyle/>
        <a:p>
          <a:endParaRPr lang="en-US"/>
        </a:p>
      </dgm:t>
    </dgm:pt>
    <dgm:pt modelId="{C8909F1F-E945-43DF-9CEA-B38B02D9E57A}" type="sibTrans" cxnId="{D11944D0-AE83-4F7A-A2DB-B90A399BBA98}">
      <dgm:prSet/>
      <dgm:spPr/>
      <dgm:t>
        <a:bodyPr/>
        <a:lstStyle/>
        <a:p>
          <a:endParaRPr lang="en-US"/>
        </a:p>
      </dgm:t>
    </dgm:pt>
    <dgm:pt modelId="{2AB61DF4-7675-42D1-A5AB-FF73D12C767A}">
      <dgm:prSet/>
      <dgm:spPr/>
      <dgm:t>
        <a:bodyPr/>
        <a:lstStyle/>
        <a:p>
          <a:r>
            <a:rPr lang="en-US" b="0" i="0"/>
            <a:t>¾ quarters of the world population</a:t>
          </a:r>
          <a:endParaRPr lang="en-US"/>
        </a:p>
      </dgm:t>
    </dgm:pt>
    <dgm:pt modelId="{08595C10-7890-4486-892C-5045B75FB87B}" type="parTrans" cxnId="{8AAC8959-23C4-457C-9A55-DAFD29CE001C}">
      <dgm:prSet/>
      <dgm:spPr/>
      <dgm:t>
        <a:bodyPr/>
        <a:lstStyle/>
        <a:p>
          <a:endParaRPr lang="en-US"/>
        </a:p>
      </dgm:t>
    </dgm:pt>
    <dgm:pt modelId="{21259C6A-5932-4341-B72B-09ADC0C539E5}" type="sibTrans" cxnId="{8AAC8959-23C4-457C-9A55-DAFD29CE001C}">
      <dgm:prSet/>
      <dgm:spPr/>
      <dgm:t>
        <a:bodyPr/>
        <a:lstStyle/>
        <a:p>
          <a:endParaRPr lang="en-US"/>
        </a:p>
      </dgm:t>
    </dgm:pt>
    <dgm:pt modelId="{8766FA62-EB08-4E07-805F-37081A235FF1}">
      <dgm:prSet/>
      <dgm:spPr/>
      <dgm:t>
        <a:bodyPr/>
        <a:lstStyle/>
        <a:p>
          <a:r>
            <a:rPr lang="en-US" b="0" i="0"/>
            <a:t>Mainly agrarian economies in Africa, India, China, and Latin America</a:t>
          </a:r>
          <a:endParaRPr lang="en-US"/>
        </a:p>
      </dgm:t>
    </dgm:pt>
    <dgm:pt modelId="{7E0FE7F3-4B59-4C45-9583-B605217E4B95}" type="parTrans" cxnId="{B5D47769-C54B-41E6-9B96-43236E0C5A52}">
      <dgm:prSet/>
      <dgm:spPr/>
      <dgm:t>
        <a:bodyPr/>
        <a:lstStyle/>
        <a:p>
          <a:endParaRPr lang="en-US"/>
        </a:p>
      </dgm:t>
    </dgm:pt>
    <dgm:pt modelId="{3AE87020-ED43-46DB-928E-373F73EF3B35}" type="sibTrans" cxnId="{B5D47769-C54B-41E6-9B96-43236E0C5A52}">
      <dgm:prSet/>
      <dgm:spPr/>
      <dgm:t>
        <a:bodyPr/>
        <a:lstStyle/>
        <a:p>
          <a:endParaRPr lang="en-US"/>
        </a:p>
      </dgm:t>
    </dgm:pt>
    <dgm:pt modelId="{1413DFBB-AB4F-4259-BC6F-5B2A8BA2D4FF}">
      <dgm:prSet/>
      <dgm:spPr/>
      <dgm:t>
        <a:bodyPr/>
        <a:lstStyle/>
        <a:p>
          <a:r>
            <a:rPr lang="en-US" b="0" i="0"/>
            <a:t>Not as economically sound and politically stable </a:t>
          </a:r>
          <a:endParaRPr lang="en-US"/>
        </a:p>
      </dgm:t>
    </dgm:pt>
    <dgm:pt modelId="{421237EB-9C0B-4066-912A-9DEFEA8E1EE0}" type="parTrans" cxnId="{741CA43C-E81D-42DF-A0AF-2909CF74E9CF}">
      <dgm:prSet/>
      <dgm:spPr/>
      <dgm:t>
        <a:bodyPr/>
        <a:lstStyle/>
        <a:p>
          <a:endParaRPr lang="en-US"/>
        </a:p>
      </dgm:t>
    </dgm:pt>
    <dgm:pt modelId="{4A4E864A-5149-4F47-98B9-BED46041246E}" type="sibTrans" cxnId="{741CA43C-E81D-42DF-A0AF-2909CF74E9CF}">
      <dgm:prSet/>
      <dgm:spPr/>
      <dgm:t>
        <a:bodyPr/>
        <a:lstStyle/>
        <a:p>
          <a:endParaRPr lang="en-US"/>
        </a:p>
      </dgm:t>
    </dgm:pt>
    <dgm:pt modelId="{77A3A13B-F1E4-4708-B95C-40F94BF02D44}">
      <dgm:prSet/>
      <dgm:spPr/>
      <dgm:t>
        <a:bodyPr/>
        <a:lstStyle/>
        <a:p>
          <a:r>
            <a:rPr lang="en-US" b="0" i="0" dirty="0"/>
            <a:t>Tend to be characterized by turmoil, war, conflict, poverty, anarchy and tyranny</a:t>
          </a:r>
          <a:endParaRPr lang="en-US" dirty="0"/>
        </a:p>
      </dgm:t>
    </dgm:pt>
    <dgm:pt modelId="{18983C7F-43D7-4D21-959B-AEEC8D89F748}" type="parTrans" cxnId="{1C3E32F8-C8DC-40D2-89DA-2D88915C152C}">
      <dgm:prSet/>
      <dgm:spPr/>
      <dgm:t>
        <a:bodyPr/>
        <a:lstStyle/>
        <a:p>
          <a:endParaRPr lang="en-US"/>
        </a:p>
      </dgm:t>
    </dgm:pt>
    <dgm:pt modelId="{5F5AB77E-59F9-43BD-9349-AF16CF7C4AEA}" type="sibTrans" cxnId="{1C3E32F8-C8DC-40D2-89DA-2D88915C152C}">
      <dgm:prSet/>
      <dgm:spPr/>
      <dgm:t>
        <a:bodyPr/>
        <a:lstStyle/>
        <a:p>
          <a:endParaRPr lang="en-US"/>
        </a:p>
      </dgm:t>
    </dgm:pt>
    <dgm:pt modelId="{4355FC5E-9CCA-4471-B458-70F6DFA8A921}" type="pres">
      <dgm:prSet presAssocID="{02FF4F2F-248A-4F84-B029-0D853AD0C233}" presName="diagram" presStyleCnt="0">
        <dgm:presLayoutVars>
          <dgm:dir/>
          <dgm:resizeHandles val="exact"/>
        </dgm:presLayoutVars>
      </dgm:prSet>
      <dgm:spPr/>
    </dgm:pt>
    <dgm:pt modelId="{A135AB4B-29E6-4278-A6DD-D900AE6527A0}" type="pres">
      <dgm:prSet presAssocID="{E0B949B9-B6DE-4CD4-99EF-31D41236F6E8}" presName="node" presStyleLbl="node1" presStyleIdx="0" presStyleCnt="5">
        <dgm:presLayoutVars>
          <dgm:bulletEnabled val="1"/>
        </dgm:presLayoutVars>
      </dgm:prSet>
      <dgm:spPr/>
    </dgm:pt>
    <dgm:pt modelId="{A558D738-890A-4C11-B084-2D138D254D8E}" type="pres">
      <dgm:prSet presAssocID="{C8909F1F-E945-43DF-9CEA-B38B02D9E57A}" presName="sibTrans" presStyleCnt="0"/>
      <dgm:spPr/>
    </dgm:pt>
    <dgm:pt modelId="{74C5E84A-36B2-4C66-842A-6AD2D7317582}" type="pres">
      <dgm:prSet presAssocID="{2AB61DF4-7675-42D1-A5AB-FF73D12C767A}" presName="node" presStyleLbl="node1" presStyleIdx="1" presStyleCnt="5">
        <dgm:presLayoutVars>
          <dgm:bulletEnabled val="1"/>
        </dgm:presLayoutVars>
      </dgm:prSet>
      <dgm:spPr/>
    </dgm:pt>
    <dgm:pt modelId="{1F7B3A1E-63F2-4E04-8087-A50D459B736B}" type="pres">
      <dgm:prSet presAssocID="{21259C6A-5932-4341-B72B-09ADC0C539E5}" presName="sibTrans" presStyleCnt="0"/>
      <dgm:spPr/>
    </dgm:pt>
    <dgm:pt modelId="{80E34F78-7B74-4083-883F-40B5BB91A646}" type="pres">
      <dgm:prSet presAssocID="{8766FA62-EB08-4E07-805F-37081A235FF1}" presName="node" presStyleLbl="node1" presStyleIdx="2" presStyleCnt="5">
        <dgm:presLayoutVars>
          <dgm:bulletEnabled val="1"/>
        </dgm:presLayoutVars>
      </dgm:prSet>
      <dgm:spPr/>
    </dgm:pt>
    <dgm:pt modelId="{22D7AD45-C73B-454E-9E05-BD22E1280BCA}" type="pres">
      <dgm:prSet presAssocID="{3AE87020-ED43-46DB-928E-373F73EF3B35}" presName="sibTrans" presStyleCnt="0"/>
      <dgm:spPr/>
    </dgm:pt>
    <dgm:pt modelId="{7E2DAC3C-0D0D-477B-95B6-66DCA2D231C2}" type="pres">
      <dgm:prSet presAssocID="{1413DFBB-AB4F-4259-BC6F-5B2A8BA2D4FF}" presName="node" presStyleLbl="node1" presStyleIdx="3" presStyleCnt="5">
        <dgm:presLayoutVars>
          <dgm:bulletEnabled val="1"/>
        </dgm:presLayoutVars>
      </dgm:prSet>
      <dgm:spPr/>
    </dgm:pt>
    <dgm:pt modelId="{ADCE2A9B-EF77-4F86-B270-1776C9FAD59B}" type="pres">
      <dgm:prSet presAssocID="{4A4E864A-5149-4F47-98B9-BED46041246E}" presName="sibTrans" presStyleCnt="0"/>
      <dgm:spPr/>
    </dgm:pt>
    <dgm:pt modelId="{B6F577F2-E681-442F-8E60-E9C1DAA25F5D}" type="pres">
      <dgm:prSet presAssocID="{77A3A13B-F1E4-4708-B95C-40F94BF02D44}" presName="node" presStyleLbl="node1" presStyleIdx="4" presStyleCnt="5">
        <dgm:presLayoutVars>
          <dgm:bulletEnabled val="1"/>
        </dgm:presLayoutVars>
      </dgm:prSet>
      <dgm:spPr/>
    </dgm:pt>
  </dgm:ptLst>
  <dgm:cxnLst>
    <dgm:cxn modelId="{6E8DBC0E-16E2-42C1-96B6-937767CACF16}" type="presOf" srcId="{8766FA62-EB08-4E07-805F-37081A235FF1}" destId="{80E34F78-7B74-4083-883F-40B5BB91A646}" srcOrd="0" destOrd="0" presId="urn:microsoft.com/office/officeart/2005/8/layout/default"/>
    <dgm:cxn modelId="{0D544B25-D893-4DEA-A44B-6BC6FBE4AD4F}" type="presOf" srcId="{E0B949B9-B6DE-4CD4-99EF-31D41236F6E8}" destId="{A135AB4B-29E6-4278-A6DD-D900AE6527A0}" srcOrd="0" destOrd="0" presId="urn:microsoft.com/office/officeart/2005/8/layout/default"/>
    <dgm:cxn modelId="{741CA43C-E81D-42DF-A0AF-2909CF74E9CF}" srcId="{02FF4F2F-248A-4F84-B029-0D853AD0C233}" destId="{1413DFBB-AB4F-4259-BC6F-5B2A8BA2D4FF}" srcOrd="3" destOrd="0" parTransId="{421237EB-9C0B-4066-912A-9DEFEA8E1EE0}" sibTransId="{4A4E864A-5149-4F47-98B9-BED46041246E}"/>
    <dgm:cxn modelId="{F6BB8D61-21CB-4401-A2B6-A8A9FEC8D84C}" type="presOf" srcId="{77A3A13B-F1E4-4708-B95C-40F94BF02D44}" destId="{B6F577F2-E681-442F-8E60-E9C1DAA25F5D}" srcOrd="0" destOrd="0" presId="urn:microsoft.com/office/officeart/2005/8/layout/default"/>
    <dgm:cxn modelId="{B5D47769-C54B-41E6-9B96-43236E0C5A52}" srcId="{02FF4F2F-248A-4F84-B029-0D853AD0C233}" destId="{8766FA62-EB08-4E07-805F-37081A235FF1}" srcOrd="2" destOrd="0" parTransId="{7E0FE7F3-4B59-4C45-9583-B605217E4B95}" sibTransId="{3AE87020-ED43-46DB-928E-373F73EF3B35}"/>
    <dgm:cxn modelId="{8AAC8959-23C4-457C-9A55-DAFD29CE001C}" srcId="{02FF4F2F-248A-4F84-B029-0D853AD0C233}" destId="{2AB61DF4-7675-42D1-A5AB-FF73D12C767A}" srcOrd="1" destOrd="0" parTransId="{08595C10-7890-4486-892C-5045B75FB87B}" sibTransId="{21259C6A-5932-4341-B72B-09ADC0C539E5}"/>
    <dgm:cxn modelId="{6F950F91-45D0-4D86-82DD-FC082B972FF0}" type="presOf" srcId="{1413DFBB-AB4F-4259-BC6F-5B2A8BA2D4FF}" destId="{7E2DAC3C-0D0D-477B-95B6-66DCA2D231C2}" srcOrd="0" destOrd="0" presId="urn:microsoft.com/office/officeart/2005/8/layout/default"/>
    <dgm:cxn modelId="{85B58E98-CCEF-464F-AE65-351DAC9A9A00}" type="presOf" srcId="{2AB61DF4-7675-42D1-A5AB-FF73D12C767A}" destId="{74C5E84A-36B2-4C66-842A-6AD2D7317582}" srcOrd="0" destOrd="0" presId="urn:microsoft.com/office/officeart/2005/8/layout/default"/>
    <dgm:cxn modelId="{939826A3-1227-4A96-96D7-EBD457317CF4}" type="presOf" srcId="{02FF4F2F-248A-4F84-B029-0D853AD0C233}" destId="{4355FC5E-9CCA-4471-B458-70F6DFA8A921}" srcOrd="0" destOrd="0" presId="urn:microsoft.com/office/officeart/2005/8/layout/default"/>
    <dgm:cxn modelId="{D11944D0-AE83-4F7A-A2DB-B90A399BBA98}" srcId="{02FF4F2F-248A-4F84-B029-0D853AD0C233}" destId="{E0B949B9-B6DE-4CD4-99EF-31D41236F6E8}" srcOrd="0" destOrd="0" parTransId="{C7B5C7FD-F409-4484-84C2-66DE7B9E6BAD}" sibTransId="{C8909F1F-E945-43DF-9CEA-B38B02D9E57A}"/>
    <dgm:cxn modelId="{1C3E32F8-C8DC-40D2-89DA-2D88915C152C}" srcId="{02FF4F2F-248A-4F84-B029-0D853AD0C233}" destId="{77A3A13B-F1E4-4708-B95C-40F94BF02D44}" srcOrd="4" destOrd="0" parTransId="{18983C7F-43D7-4D21-959B-AEEC8D89F748}" sibTransId="{5F5AB77E-59F9-43BD-9349-AF16CF7C4AEA}"/>
    <dgm:cxn modelId="{D9748328-7059-4988-8D5D-16247EE991B1}" type="presParOf" srcId="{4355FC5E-9CCA-4471-B458-70F6DFA8A921}" destId="{A135AB4B-29E6-4278-A6DD-D900AE6527A0}" srcOrd="0" destOrd="0" presId="urn:microsoft.com/office/officeart/2005/8/layout/default"/>
    <dgm:cxn modelId="{7473ADFA-FDE9-4C93-84AE-FC35EAB13E08}" type="presParOf" srcId="{4355FC5E-9CCA-4471-B458-70F6DFA8A921}" destId="{A558D738-890A-4C11-B084-2D138D254D8E}" srcOrd="1" destOrd="0" presId="urn:microsoft.com/office/officeart/2005/8/layout/default"/>
    <dgm:cxn modelId="{FCCA0F35-78ED-43A3-9084-7A2749DE4B15}" type="presParOf" srcId="{4355FC5E-9CCA-4471-B458-70F6DFA8A921}" destId="{74C5E84A-36B2-4C66-842A-6AD2D7317582}" srcOrd="2" destOrd="0" presId="urn:microsoft.com/office/officeart/2005/8/layout/default"/>
    <dgm:cxn modelId="{C0E9A8A3-9DFA-4223-A0CA-FA6089735C90}" type="presParOf" srcId="{4355FC5E-9CCA-4471-B458-70F6DFA8A921}" destId="{1F7B3A1E-63F2-4E04-8087-A50D459B736B}" srcOrd="3" destOrd="0" presId="urn:microsoft.com/office/officeart/2005/8/layout/default"/>
    <dgm:cxn modelId="{14724BE6-1918-4297-A378-1E0DB0440771}" type="presParOf" srcId="{4355FC5E-9CCA-4471-B458-70F6DFA8A921}" destId="{80E34F78-7B74-4083-883F-40B5BB91A646}" srcOrd="4" destOrd="0" presId="urn:microsoft.com/office/officeart/2005/8/layout/default"/>
    <dgm:cxn modelId="{0F05716E-75B0-4F21-926D-7F1CD082FD4A}" type="presParOf" srcId="{4355FC5E-9CCA-4471-B458-70F6DFA8A921}" destId="{22D7AD45-C73B-454E-9E05-BD22E1280BCA}" srcOrd="5" destOrd="0" presId="urn:microsoft.com/office/officeart/2005/8/layout/default"/>
    <dgm:cxn modelId="{1FC4CE06-A951-44CF-B6D5-762C4DD35981}" type="presParOf" srcId="{4355FC5E-9CCA-4471-B458-70F6DFA8A921}" destId="{7E2DAC3C-0D0D-477B-95B6-66DCA2D231C2}" srcOrd="6" destOrd="0" presId="urn:microsoft.com/office/officeart/2005/8/layout/default"/>
    <dgm:cxn modelId="{832342A7-BA07-4306-8C63-0FBD705D57BF}" type="presParOf" srcId="{4355FC5E-9CCA-4471-B458-70F6DFA8A921}" destId="{ADCE2A9B-EF77-4F86-B270-1776C9FAD59B}" srcOrd="7" destOrd="0" presId="urn:microsoft.com/office/officeart/2005/8/layout/default"/>
    <dgm:cxn modelId="{2566C870-7C27-4C6B-820E-D8CAD2D0F39F}" type="presParOf" srcId="{4355FC5E-9CCA-4471-B458-70F6DFA8A921}" destId="{B6F577F2-E681-442F-8E60-E9C1DAA25F5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5F7B15-170E-4C9E-855D-918C3BE4A563}" type="doc">
      <dgm:prSet loTypeId="urn:microsoft.com/office/officeart/2005/8/layout/default" loCatId="list" qsTypeId="urn:microsoft.com/office/officeart/2005/8/quickstyle/simple5" qsCatId="simple" csTypeId="urn:microsoft.com/office/officeart/2005/8/colors/accent3_2" csCatId="accent3" phldr="1"/>
      <dgm:spPr/>
      <dgm:t>
        <a:bodyPr/>
        <a:lstStyle/>
        <a:p>
          <a:endParaRPr lang="en-US"/>
        </a:p>
      </dgm:t>
    </dgm:pt>
    <dgm:pt modelId="{8402E2DD-624F-44EA-9967-9383E3A9C635}">
      <dgm:prSet/>
      <dgm:spPr/>
      <dgm:t>
        <a:bodyPr/>
        <a:lstStyle/>
        <a:p>
          <a:r>
            <a:rPr lang="en-US" b="0" i="0" dirty="0"/>
            <a:t>1/4 quarter of the world population </a:t>
          </a:r>
          <a:endParaRPr lang="en-US" dirty="0"/>
        </a:p>
      </dgm:t>
    </dgm:pt>
    <dgm:pt modelId="{38F8C993-D5DA-43B9-BEAD-DE8DA583846E}" type="parTrans" cxnId="{3044344D-1162-4235-91F6-E0AE4A5F555B}">
      <dgm:prSet/>
      <dgm:spPr/>
      <dgm:t>
        <a:bodyPr/>
        <a:lstStyle/>
        <a:p>
          <a:endParaRPr lang="en-US"/>
        </a:p>
      </dgm:t>
    </dgm:pt>
    <dgm:pt modelId="{BD0086A9-2BE6-4DD1-B1E6-B15EBF055083}" type="sibTrans" cxnId="{3044344D-1162-4235-91F6-E0AE4A5F555B}">
      <dgm:prSet/>
      <dgm:spPr/>
      <dgm:t>
        <a:bodyPr/>
        <a:lstStyle/>
        <a:p>
          <a:endParaRPr lang="en-US"/>
        </a:p>
      </dgm:t>
    </dgm:pt>
    <dgm:pt modelId="{E0DD97C6-0D60-4444-A5BF-A27C12A6C2D8}">
      <dgm:prSet/>
      <dgm:spPr/>
      <dgm:t>
        <a:bodyPr/>
        <a:lstStyle/>
        <a:p>
          <a:r>
            <a:rPr lang="en-US" b="0" i="0" dirty="0"/>
            <a:t>Developed societies of Europe and North America </a:t>
          </a:r>
          <a:endParaRPr lang="en-US" dirty="0"/>
        </a:p>
      </dgm:t>
    </dgm:pt>
    <dgm:pt modelId="{B746A1DD-D992-452D-B958-978ED5397B6A}" type="parTrans" cxnId="{786EEF4F-D071-445C-8144-D7CF198362F7}">
      <dgm:prSet/>
      <dgm:spPr/>
      <dgm:t>
        <a:bodyPr/>
        <a:lstStyle/>
        <a:p>
          <a:endParaRPr lang="en-US"/>
        </a:p>
      </dgm:t>
    </dgm:pt>
    <dgm:pt modelId="{95D7DB21-32CB-49A3-AA9F-65F434BD6F33}" type="sibTrans" cxnId="{786EEF4F-D071-445C-8144-D7CF198362F7}">
      <dgm:prSet/>
      <dgm:spPr/>
      <dgm:t>
        <a:bodyPr/>
        <a:lstStyle/>
        <a:p>
          <a:endParaRPr lang="en-US"/>
        </a:p>
      </dgm:t>
    </dgm:pt>
    <dgm:pt modelId="{F6E963DB-C1F2-4AEE-9C0A-F27030B9AFD1}">
      <dgm:prSet/>
      <dgm:spPr/>
      <dgm:t>
        <a:bodyPr/>
        <a:lstStyle/>
        <a:p>
          <a:r>
            <a:rPr lang="en-US" b="0" i="0" dirty="0"/>
            <a:t>Established democracy </a:t>
          </a:r>
          <a:endParaRPr lang="en-US" dirty="0"/>
        </a:p>
      </dgm:t>
    </dgm:pt>
    <dgm:pt modelId="{1138833D-74F4-4A62-9290-DCD2ADD1E153}" type="parTrans" cxnId="{3DFB8CE7-69F4-4E3D-B19A-AC0CD0E7E988}">
      <dgm:prSet/>
      <dgm:spPr/>
      <dgm:t>
        <a:bodyPr/>
        <a:lstStyle/>
        <a:p>
          <a:endParaRPr lang="en-US"/>
        </a:p>
      </dgm:t>
    </dgm:pt>
    <dgm:pt modelId="{C2912533-87BE-4BD1-8D39-01B9182FBCE9}" type="sibTrans" cxnId="{3DFB8CE7-69F4-4E3D-B19A-AC0CD0E7E988}">
      <dgm:prSet/>
      <dgm:spPr/>
      <dgm:t>
        <a:bodyPr/>
        <a:lstStyle/>
        <a:p>
          <a:endParaRPr lang="en-US"/>
        </a:p>
      </dgm:t>
    </dgm:pt>
    <dgm:pt modelId="{6D5D6B2E-593A-42D7-8534-22E4B98DCB03}">
      <dgm:prSet/>
      <dgm:spPr/>
      <dgm:t>
        <a:bodyPr/>
        <a:lstStyle/>
        <a:p>
          <a:r>
            <a:rPr lang="en-US" b="0" i="0" dirty="0"/>
            <a:t>Wealth </a:t>
          </a:r>
          <a:endParaRPr lang="en-US" dirty="0"/>
        </a:p>
      </dgm:t>
    </dgm:pt>
    <dgm:pt modelId="{CF8A7DA1-0382-4E28-A597-AAF3702933FF}" type="parTrans" cxnId="{95770A7C-1718-45FE-9279-6227E567CF41}">
      <dgm:prSet/>
      <dgm:spPr/>
      <dgm:t>
        <a:bodyPr/>
        <a:lstStyle/>
        <a:p>
          <a:endParaRPr lang="en-US"/>
        </a:p>
      </dgm:t>
    </dgm:pt>
    <dgm:pt modelId="{A2C7C5B8-D0AB-424A-826A-1706F106E181}" type="sibTrans" cxnId="{95770A7C-1718-45FE-9279-6227E567CF41}">
      <dgm:prSet/>
      <dgm:spPr/>
      <dgm:t>
        <a:bodyPr/>
        <a:lstStyle/>
        <a:p>
          <a:endParaRPr lang="en-US"/>
        </a:p>
      </dgm:t>
    </dgm:pt>
    <dgm:pt modelId="{7621D0B6-3538-4A59-9B16-EC7E47DD2830}">
      <dgm:prSet/>
      <dgm:spPr/>
      <dgm:t>
        <a:bodyPr/>
        <a:lstStyle/>
        <a:p>
          <a:r>
            <a:rPr lang="en-US" b="0" i="0" dirty="0"/>
            <a:t>Technological advancement </a:t>
          </a:r>
          <a:endParaRPr lang="en-US" dirty="0"/>
        </a:p>
      </dgm:t>
    </dgm:pt>
    <dgm:pt modelId="{A069D8E9-E4AA-441A-82E0-4AE1D6B53A1A}" type="parTrans" cxnId="{82F7CA3F-FFA1-42A5-854F-55301262DA84}">
      <dgm:prSet/>
      <dgm:spPr/>
      <dgm:t>
        <a:bodyPr/>
        <a:lstStyle/>
        <a:p>
          <a:endParaRPr lang="en-US"/>
        </a:p>
      </dgm:t>
    </dgm:pt>
    <dgm:pt modelId="{A34C9DE3-193F-4EBE-A074-4CD88B0347F4}" type="sibTrans" cxnId="{82F7CA3F-FFA1-42A5-854F-55301262DA84}">
      <dgm:prSet/>
      <dgm:spPr/>
      <dgm:t>
        <a:bodyPr/>
        <a:lstStyle/>
        <a:p>
          <a:endParaRPr lang="en-US"/>
        </a:p>
      </dgm:t>
    </dgm:pt>
    <dgm:pt modelId="{A57F4E15-CE2F-4EDB-A3DF-DDD8DF382A95}">
      <dgm:prSet/>
      <dgm:spPr/>
      <dgm:t>
        <a:bodyPr/>
        <a:lstStyle/>
        <a:p>
          <a:r>
            <a:rPr lang="en-US" b="0" i="0" dirty="0"/>
            <a:t>Political stability</a:t>
          </a:r>
          <a:endParaRPr lang="en-US" dirty="0"/>
        </a:p>
      </dgm:t>
    </dgm:pt>
    <dgm:pt modelId="{42810DC9-E227-488E-A72F-059F27E64F4E}" type="parTrans" cxnId="{9FF1C7EB-F6CF-4F91-815C-2794291552FF}">
      <dgm:prSet/>
      <dgm:spPr/>
      <dgm:t>
        <a:bodyPr/>
        <a:lstStyle/>
        <a:p>
          <a:endParaRPr lang="en-US"/>
        </a:p>
      </dgm:t>
    </dgm:pt>
    <dgm:pt modelId="{B6B6EA4C-48E9-4E84-926E-85916531D7B2}" type="sibTrans" cxnId="{9FF1C7EB-F6CF-4F91-815C-2794291552FF}">
      <dgm:prSet/>
      <dgm:spPr/>
      <dgm:t>
        <a:bodyPr/>
        <a:lstStyle/>
        <a:p>
          <a:endParaRPr lang="en-US"/>
        </a:p>
      </dgm:t>
    </dgm:pt>
    <dgm:pt modelId="{5E987BD6-CB53-44A3-A562-2D2F2DCE6382}">
      <dgm:prSet/>
      <dgm:spPr/>
      <dgm:t>
        <a:bodyPr/>
        <a:lstStyle/>
        <a:p>
          <a:r>
            <a:rPr lang="en-US" b="0" i="0" dirty="0"/>
            <a:t>Aging population </a:t>
          </a:r>
          <a:endParaRPr lang="en-US" dirty="0"/>
        </a:p>
      </dgm:t>
    </dgm:pt>
    <dgm:pt modelId="{0D00D767-6D1B-4977-8AB6-FA898D8A298C}" type="parTrans" cxnId="{705E393B-AE41-4F41-84FA-7CECA395BD56}">
      <dgm:prSet/>
      <dgm:spPr/>
      <dgm:t>
        <a:bodyPr/>
        <a:lstStyle/>
        <a:p>
          <a:endParaRPr lang="en-US"/>
        </a:p>
      </dgm:t>
    </dgm:pt>
    <dgm:pt modelId="{18A262F9-B4B3-4844-8355-0E36765C1557}" type="sibTrans" cxnId="{705E393B-AE41-4F41-84FA-7CECA395BD56}">
      <dgm:prSet/>
      <dgm:spPr/>
      <dgm:t>
        <a:bodyPr/>
        <a:lstStyle/>
        <a:p>
          <a:endParaRPr lang="en-US"/>
        </a:p>
      </dgm:t>
    </dgm:pt>
    <dgm:pt modelId="{4EA5D2F3-5EA1-4019-A0C1-4CD4274584DD}">
      <dgm:prSet/>
      <dgm:spPr/>
      <dgm:t>
        <a:bodyPr/>
        <a:lstStyle/>
        <a:p>
          <a:r>
            <a:rPr lang="en-US" b="0" i="0" dirty="0"/>
            <a:t>Zero population growth</a:t>
          </a:r>
          <a:endParaRPr lang="en-US" dirty="0"/>
        </a:p>
      </dgm:t>
    </dgm:pt>
    <dgm:pt modelId="{D683F35C-D248-4F30-9B55-7980C14F1283}" type="parTrans" cxnId="{00BCD9EF-4612-45DA-A769-330A89975A99}">
      <dgm:prSet/>
      <dgm:spPr/>
      <dgm:t>
        <a:bodyPr/>
        <a:lstStyle/>
        <a:p>
          <a:endParaRPr lang="en-US"/>
        </a:p>
      </dgm:t>
    </dgm:pt>
    <dgm:pt modelId="{2FC347CF-0D56-44E2-BD5C-4DA6F8522873}" type="sibTrans" cxnId="{00BCD9EF-4612-45DA-A769-330A89975A99}">
      <dgm:prSet/>
      <dgm:spPr/>
      <dgm:t>
        <a:bodyPr/>
        <a:lstStyle/>
        <a:p>
          <a:endParaRPr lang="en-US"/>
        </a:p>
      </dgm:t>
    </dgm:pt>
    <dgm:pt modelId="{C95A57FE-78B4-4609-8783-8F9BC89F2671}">
      <dgm:prSet/>
      <dgm:spPr/>
      <dgm:t>
        <a:bodyPr/>
        <a:lstStyle/>
        <a:p>
          <a:r>
            <a:rPr lang="en-US" b="0" i="0" dirty="0"/>
            <a:t>Dominance of world trade and politics</a:t>
          </a:r>
          <a:endParaRPr lang="en-US" dirty="0"/>
        </a:p>
      </dgm:t>
    </dgm:pt>
    <dgm:pt modelId="{CCEA8DAE-F798-49B0-A5B1-E2E3D7F13126}" type="parTrans" cxnId="{6BB14A95-75E5-471F-AE37-C890F1BCC872}">
      <dgm:prSet/>
      <dgm:spPr/>
      <dgm:t>
        <a:bodyPr/>
        <a:lstStyle/>
        <a:p>
          <a:endParaRPr lang="en-US"/>
        </a:p>
      </dgm:t>
    </dgm:pt>
    <dgm:pt modelId="{040DC3EF-824E-4C2B-AFB3-952C5008C0E0}" type="sibTrans" cxnId="{6BB14A95-75E5-471F-AE37-C890F1BCC872}">
      <dgm:prSet/>
      <dgm:spPr/>
      <dgm:t>
        <a:bodyPr/>
        <a:lstStyle/>
        <a:p>
          <a:endParaRPr lang="en-US"/>
        </a:p>
      </dgm:t>
    </dgm:pt>
    <dgm:pt modelId="{39D9B454-FAF2-4CFC-B7CC-35E1715C784C}" type="pres">
      <dgm:prSet presAssocID="{405F7B15-170E-4C9E-855D-918C3BE4A563}" presName="diagram" presStyleCnt="0">
        <dgm:presLayoutVars>
          <dgm:dir/>
          <dgm:resizeHandles val="exact"/>
        </dgm:presLayoutVars>
      </dgm:prSet>
      <dgm:spPr/>
    </dgm:pt>
    <dgm:pt modelId="{9324078C-9E46-48EA-9670-F1F828175811}" type="pres">
      <dgm:prSet presAssocID="{8402E2DD-624F-44EA-9967-9383E3A9C635}" presName="node" presStyleLbl="node1" presStyleIdx="0" presStyleCnt="9">
        <dgm:presLayoutVars>
          <dgm:bulletEnabled val="1"/>
        </dgm:presLayoutVars>
      </dgm:prSet>
      <dgm:spPr/>
    </dgm:pt>
    <dgm:pt modelId="{BECD5773-93FE-4714-AD61-A83AA85B58D5}" type="pres">
      <dgm:prSet presAssocID="{BD0086A9-2BE6-4DD1-B1E6-B15EBF055083}" presName="sibTrans" presStyleCnt="0"/>
      <dgm:spPr/>
    </dgm:pt>
    <dgm:pt modelId="{80A9A5A3-F716-451D-95FB-8B1E5105EAAF}" type="pres">
      <dgm:prSet presAssocID="{E0DD97C6-0D60-4444-A5BF-A27C12A6C2D8}" presName="node" presStyleLbl="node1" presStyleIdx="1" presStyleCnt="9">
        <dgm:presLayoutVars>
          <dgm:bulletEnabled val="1"/>
        </dgm:presLayoutVars>
      </dgm:prSet>
      <dgm:spPr/>
    </dgm:pt>
    <dgm:pt modelId="{141D179E-54FD-43D4-BE8B-F4F42B5A7B13}" type="pres">
      <dgm:prSet presAssocID="{95D7DB21-32CB-49A3-AA9F-65F434BD6F33}" presName="sibTrans" presStyleCnt="0"/>
      <dgm:spPr/>
    </dgm:pt>
    <dgm:pt modelId="{ADC80CC8-5BC9-4583-AB7B-C728826BA7A6}" type="pres">
      <dgm:prSet presAssocID="{F6E963DB-C1F2-4AEE-9C0A-F27030B9AFD1}" presName="node" presStyleLbl="node1" presStyleIdx="2" presStyleCnt="9">
        <dgm:presLayoutVars>
          <dgm:bulletEnabled val="1"/>
        </dgm:presLayoutVars>
      </dgm:prSet>
      <dgm:spPr/>
    </dgm:pt>
    <dgm:pt modelId="{3DF85BEF-EE53-4110-A6F0-58486B631C6B}" type="pres">
      <dgm:prSet presAssocID="{C2912533-87BE-4BD1-8D39-01B9182FBCE9}" presName="sibTrans" presStyleCnt="0"/>
      <dgm:spPr/>
    </dgm:pt>
    <dgm:pt modelId="{828CB5AF-64E8-4A59-B0C3-FCC409C5624B}" type="pres">
      <dgm:prSet presAssocID="{6D5D6B2E-593A-42D7-8534-22E4B98DCB03}" presName="node" presStyleLbl="node1" presStyleIdx="3" presStyleCnt="9">
        <dgm:presLayoutVars>
          <dgm:bulletEnabled val="1"/>
        </dgm:presLayoutVars>
      </dgm:prSet>
      <dgm:spPr/>
    </dgm:pt>
    <dgm:pt modelId="{A7592FF8-EC8E-47CB-AA94-EF635B4AD43D}" type="pres">
      <dgm:prSet presAssocID="{A2C7C5B8-D0AB-424A-826A-1706F106E181}" presName="sibTrans" presStyleCnt="0"/>
      <dgm:spPr/>
    </dgm:pt>
    <dgm:pt modelId="{C25F3B97-B5B6-4B15-AAFA-FCCBA67B900A}" type="pres">
      <dgm:prSet presAssocID="{7621D0B6-3538-4A59-9B16-EC7E47DD2830}" presName="node" presStyleLbl="node1" presStyleIdx="4" presStyleCnt="9">
        <dgm:presLayoutVars>
          <dgm:bulletEnabled val="1"/>
        </dgm:presLayoutVars>
      </dgm:prSet>
      <dgm:spPr/>
    </dgm:pt>
    <dgm:pt modelId="{44DEE954-76E9-4D24-92AF-19B040EF287D}" type="pres">
      <dgm:prSet presAssocID="{A34C9DE3-193F-4EBE-A074-4CD88B0347F4}" presName="sibTrans" presStyleCnt="0"/>
      <dgm:spPr/>
    </dgm:pt>
    <dgm:pt modelId="{DB0F24AB-47A1-4F44-90B8-B2B7342EE878}" type="pres">
      <dgm:prSet presAssocID="{A57F4E15-CE2F-4EDB-A3DF-DDD8DF382A95}" presName="node" presStyleLbl="node1" presStyleIdx="5" presStyleCnt="9">
        <dgm:presLayoutVars>
          <dgm:bulletEnabled val="1"/>
        </dgm:presLayoutVars>
      </dgm:prSet>
      <dgm:spPr/>
    </dgm:pt>
    <dgm:pt modelId="{46B570FD-3EF4-4F44-AEB1-4F7ADB7D943E}" type="pres">
      <dgm:prSet presAssocID="{B6B6EA4C-48E9-4E84-926E-85916531D7B2}" presName="sibTrans" presStyleCnt="0"/>
      <dgm:spPr/>
    </dgm:pt>
    <dgm:pt modelId="{4A74A8D4-826E-43DD-AD7E-1F1451CF8314}" type="pres">
      <dgm:prSet presAssocID="{5E987BD6-CB53-44A3-A562-2D2F2DCE6382}" presName="node" presStyleLbl="node1" presStyleIdx="6" presStyleCnt="9">
        <dgm:presLayoutVars>
          <dgm:bulletEnabled val="1"/>
        </dgm:presLayoutVars>
      </dgm:prSet>
      <dgm:spPr/>
    </dgm:pt>
    <dgm:pt modelId="{0F73E229-65AB-4DCB-83D8-B1BF7496D02D}" type="pres">
      <dgm:prSet presAssocID="{18A262F9-B4B3-4844-8355-0E36765C1557}" presName="sibTrans" presStyleCnt="0"/>
      <dgm:spPr/>
    </dgm:pt>
    <dgm:pt modelId="{9683B0A0-8CF3-420B-A8A6-BBFDD3CB2B4C}" type="pres">
      <dgm:prSet presAssocID="{4EA5D2F3-5EA1-4019-A0C1-4CD4274584DD}" presName="node" presStyleLbl="node1" presStyleIdx="7" presStyleCnt="9">
        <dgm:presLayoutVars>
          <dgm:bulletEnabled val="1"/>
        </dgm:presLayoutVars>
      </dgm:prSet>
      <dgm:spPr/>
    </dgm:pt>
    <dgm:pt modelId="{CFB59513-495E-44FC-ABCA-DC057A4714BE}" type="pres">
      <dgm:prSet presAssocID="{2FC347CF-0D56-44E2-BD5C-4DA6F8522873}" presName="sibTrans" presStyleCnt="0"/>
      <dgm:spPr/>
    </dgm:pt>
    <dgm:pt modelId="{D155419F-632B-4C59-90D0-52E4285CEE6E}" type="pres">
      <dgm:prSet presAssocID="{C95A57FE-78B4-4609-8783-8F9BC89F2671}" presName="node" presStyleLbl="node1" presStyleIdx="8" presStyleCnt="9">
        <dgm:presLayoutVars>
          <dgm:bulletEnabled val="1"/>
        </dgm:presLayoutVars>
      </dgm:prSet>
      <dgm:spPr/>
    </dgm:pt>
  </dgm:ptLst>
  <dgm:cxnLst>
    <dgm:cxn modelId="{0B5D0810-9DD5-4B55-889E-FA03123A3A2E}" type="presOf" srcId="{7621D0B6-3538-4A59-9B16-EC7E47DD2830}" destId="{C25F3B97-B5B6-4B15-AAFA-FCCBA67B900A}" srcOrd="0" destOrd="0" presId="urn:microsoft.com/office/officeart/2005/8/layout/default"/>
    <dgm:cxn modelId="{705E393B-AE41-4F41-84FA-7CECA395BD56}" srcId="{405F7B15-170E-4C9E-855D-918C3BE4A563}" destId="{5E987BD6-CB53-44A3-A562-2D2F2DCE6382}" srcOrd="6" destOrd="0" parTransId="{0D00D767-6D1B-4977-8AB6-FA898D8A298C}" sibTransId="{18A262F9-B4B3-4844-8355-0E36765C1557}"/>
    <dgm:cxn modelId="{2EC7E53D-9766-4BD2-9922-767E3947F58C}" type="presOf" srcId="{F6E963DB-C1F2-4AEE-9C0A-F27030B9AFD1}" destId="{ADC80CC8-5BC9-4583-AB7B-C728826BA7A6}" srcOrd="0" destOrd="0" presId="urn:microsoft.com/office/officeart/2005/8/layout/default"/>
    <dgm:cxn modelId="{82F7CA3F-FFA1-42A5-854F-55301262DA84}" srcId="{405F7B15-170E-4C9E-855D-918C3BE4A563}" destId="{7621D0B6-3538-4A59-9B16-EC7E47DD2830}" srcOrd="4" destOrd="0" parTransId="{A069D8E9-E4AA-441A-82E0-4AE1D6B53A1A}" sibTransId="{A34C9DE3-193F-4EBE-A074-4CD88B0347F4}"/>
    <dgm:cxn modelId="{E9D32044-940A-45CA-A8E4-28EB3789CABF}" type="presOf" srcId="{6D5D6B2E-593A-42D7-8534-22E4B98DCB03}" destId="{828CB5AF-64E8-4A59-B0C3-FCC409C5624B}" srcOrd="0" destOrd="0" presId="urn:microsoft.com/office/officeart/2005/8/layout/default"/>
    <dgm:cxn modelId="{3044344D-1162-4235-91F6-E0AE4A5F555B}" srcId="{405F7B15-170E-4C9E-855D-918C3BE4A563}" destId="{8402E2DD-624F-44EA-9967-9383E3A9C635}" srcOrd="0" destOrd="0" parTransId="{38F8C993-D5DA-43B9-BEAD-DE8DA583846E}" sibTransId="{BD0086A9-2BE6-4DD1-B1E6-B15EBF055083}"/>
    <dgm:cxn modelId="{786EEF4F-D071-445C-8144-D7CF198362F7}" srcId="{405F7B15-170E-4C9E-855D-918C3BE4A563}" destId="{E0DD97C6-0D60-4444-A5BF-A27C12A6C2D8}" srcOrd="1" destOrd="0" parTransId="{B746A1DD-D992-452D-B958-978ED5397B6A}" sibTransId="{95D7DB21-32CB-49A3-AA9F-65F434BD6F33}"/>
    <dgm:cxn modelId="{9AE2875A-78E2-43A3-B7A2-0FA0C6768211}" type="presOf" srcId="{405F7B15-170E-4C9E-855D-918C3BE4A563}" destId="{39D9B454-FAF2-4CFC-B7CC-35E1715C784C}" srcOrd="0" destOrd="0" presId="urn:microsoft.com/office/officeart/2005/8/layout/default"/>
    <dgm:cxn modelId="{95770A7C-1718-45FE-9279-6227E567CF41}" srcId="{405F7B15-170E-4C9E-855D-918C3BE4A563}" destId="{6D5D6B2E-593A-42D7-8534-22E4B98DCB03}" srcOrd="3" destOrd="0" parTransId="{CF8A7DA1-0382-4E28-A597-AAF3702933FF}" sibTransId="{A2C7C5B8-D0AB-424A-826A-1706F106E181}"/>
    <dgm:cxn modelId="{10B00E83-16B2-44BB-9BB7-C465D44055C6}" type="presOf" srcId="{A57F4E15-CE2F-4EDB-A3DF-DDD8DF382A95}" destId="{DB0F24AB-47A1-4F44-90B8-B2B7342EE878}" srcOrd="0" destOrd="0" presId="urn:microsoft.com/office/officeart/2005/8/layout/default"/>
    <dgm:cxn modelId="{B853C18F-D107-412B-A6A9-2607A5AED8AA}" type="presOf" srcId="{E0DD97C6-0D60-4444-A5BF-A27C12A6C2D8}" destId="{80A9A5A3-F716-451D-95FB-8B1E5105EAAF}" srcOrd="0" destOrd="0" presId="urn:microsoft.com/office/officeart/2005/8/layout/default"/>
    <dgm:cxn modelId="{D2C3B594-85BB-4B60-B50A-4B684D2D9D96}" type="presOf" srcId="{8402E2DD-624F-44EA-9967-9383E3A9C635}" destId="{9324078C-9E46-48EA-9670-F1F828175811}" srcOrd="0" destOrd="0" presId="urn:microsoft.com/office/officeart/2005/8/layout/default"/>
    <dgm:cxn modelId="{6BB14A95-75E5-471F-AE37-C890F1BCC872}" srcId="{405F7B15-170E-4C9E-855D-918C3BE4A563}" destId="{C95A57FE-78B4-4609-8783-8F9BC89F2671}" srcOrd="8" destOrd="0" parTransId="{CCEA8DAE-F798-49B0-A5B1-E2E3D7F13126}" sibTransId="{040DC3EF-824E-4C2B-AFB3-952C5008C0E0}"/>
    <dgm:cxn modelId="{19F7A0A6-08C1-4522-B444-1D1F93906A24}" type="presOf" srcId="{5E987BD6-CB53-44A3-A562-2D2F2DCE6382}" destId="{4A74A8D4-826E-43DD-AD7E-1F1451CF8314}" srcOrd="0" destOrd="0" presId="urn:microsoft.com/office/officeart/2005/8/layout/default"/>
    <dgm:cxn modelId="{3E546BE7-D5BA-4D26-9427-672E889E4509}" type="presOf" srcId="{C95A57FE-78B4-4609-8783-8F9BC89F2671}" destId="{D155419F-632B-4C59-90D0-52E4285CEE6E}" srcOrd="0" destOrd="0" presId="urn:microsoft.com/office/officeart/2005/8/layout/default"/>
    <dgm:cxn modelId="{3DFB8CE7-69F4-4E3D-B19A-AC0CD0E7E988}" srcId="{405F7B15-170E-4C9E-855D-918C3BE4A563}" destId="{F6E963DB-C1F2-4AEE-9C0A-F27030B9AFD1}" srcOrd="2" destOrd="0" parTransId="{1138833D-74F4-4A62-9290-DCD2ADD1E153}" sibTransId="{C2912533-87BE-4BD1-8D39-01B9182FBCE9}"/>
    <dgm:cxn modelId="{9FF1C7EB-F6CF-4F91-815C-2794291552FF}" srcId="{405F7B15-170E-4C9E-855D-918C3BE4A563}" destId="{A57F4E15-CE2F-4EDB-A3DF-DDD8DF382A95}" srcOrd="5" destOrd="0" parTransId="{42810DC9-E227-488E-A72F-059F27E64F4E}" sibTransId="{B6B6EA4C-48E9-4E84-926E-85916531D7B2}"/>
    <dgm:cxn modelId="{00BCD9EF-4612-45DA-A769-330A89975A99}" srcId="{405F7B15-170E-4C9E-855D-918C3BE4A563}" destId="{4EA5D2F3-5EA1-4019-A0C1-4CD4274584DD}" srcOrd="7" destOrd="0" parTransId="{D683F35C-D248-4F30-9B55-7980C14F1283}" sibTransId="{2FC347CF-0D56-44E2-BD5C-4DA6F8522873}"/>
    <dgm:cxn modelId="{F3D13AF7-B54A-4806-8608-D7D6DA2AA1A5}" type="presOf" srcId="{4EA5D2F3-5EA1-4019-A0C1-4CD4274584DD}" destId="{9683B0A0-8CF3-420B-A8A6-BBFDD3CB2B4C}" srcOrd="0" destOrd="0" presId="urn:microsoft.com/office/officeart/2005/8/layout/default"/>
    <dgm:cxn modelId="{140F163B-4882-4E0D-97B1-24D8F555B8D6}" type="presParOf" srcId="{39D9B454-FAF2-4CFC-B7CC-35E1715C784C}" destId="{9324078C-9E46-48EA-9670-F1F828175811}" srcOrd="0" destOrd="0" presId="urn:microsoft.com/office/officeart/2005/8/layout/default"/>
    <dgm:cxn modelId="{4D2AE12C-6430-490E-AFF3-B91BC9B27F13}" type="presParOf" srcId="{39D9B454-FAF2-4CFC-B7CC-35E1715C784C}" destId="{BECD5773-93FE-4714-AD61-A83AA85B58D5}" srcOrd="1" destOrd="0" presId="urn:microsoft.com/office/officeart/2005/8/layout/default"/>
    <dgm:cxn modelId="{395B65CC-2082-4169-8770-37B6648314F0}" type="presParOf" srcId="{39D9B454-FAF2-4CFC-B7CC-35E1715C784C}" destId="{80A9A5A3-F716-451D-95FB-8B1E5105EAAF}" srcOrd="2" destOrd="0" presId="urn:microsoft.com/office/officeart/2005/8/layout/default"/>
    <dgm:cxn modelId="{A877A55A-A6DB-4C8F-9495-1875E7E72444}" type="presParOf" srcId="{39D9B454-FAF2-4CFC-B7CC-35E1715C784C}" destId="{141D179E-54FD-43D4-BE8B-F4F42B5A7B13}" srcOrd="3" destOrd="0" presId="urn:microsoft.com/office/officeart/2005/8/layout/default"/>
    <dgm:cxn modelId="{A1EE5315-1C11-4AB4-BBFD-D24F3E95116D}" type="presParOf" srcId="{39D9B454-FAF2-4CFC-B7CC-35E1715C784C}" destId="{ADC80CC8-5BC9-4583-AB7B-C728826BA7A6}" srcOrd="4" destOrd="0" presId="urn:microsoft.com/office/officeart/2005/8/layout/default"/>
    <dgm:cxn modelId="{52011CD3-F6DF-4628-96C8-263D18AFA453}" type="presParOf" srcId="{39D9B454-FAF2-4CFC-B7CC-35E1715C784C}" destId="{3DF85BEF-EE53-4110-A6F0-58486B631C6B}" srcOrd="5" destOrd="0" presId="urn:microsoft.com/office/officeart/2005/8/layout/default"/>
    <dgm:cxn modelId="{A09AAA27-B383-4FDD-9879-36BB1007DF1E}" type="presParOf" srcId="{39D9B454-FAF2-4CFC-B7CC-35E1715C784C}" destId="{828CB5AF-64E8-4A59-B0C3-FCC409C5624B}" srcOrd="6" destOrd="0" presId="urn:microsoft.com/office/officeart/2005/8/layout/default"/>
    <dgm:cxn modelId="{692F79CE-BEB3-424F-97D0-4C59611AD4DD}" type="presParOf" srcId="{39D9B454-FAF2-4CFC-B7CC-35E1715C784C}" destId="{A7592FF8-EC8E-47CB-AA94-EF635B4AD43D}" srcOrd="7" destOrd="0" presId="urn:microsoft.com/office/officeart/2005/8/layout/default"/>
    <dgm:cxn modelId="{534741D6-E375-4545-A701-4EE5AA21D670}" type="presParOf" srcId="{39D9B454-FAF2-4CFC-B7CC-35E1715C784C}" destId="{C25F3B97-B5B6-4B15-AAFA-FCCBA67B900A}" srcOrd="8" destOrd="0" presId="urn:microsoft.com/office/officeart/2005/8/layout/default"/>
    <dgm:cxn modelId="{D580578B-073C-4827-8128-37EEB5C97629}" type="presParOf" srcId="{39D9B454-FAF2-4CFC-B7CC-35E1715C784C}" destId="{44DEE954-76E9-4D24-92AF-19B040EF287D}" srcOrd="9" destOrd="0" presId="urn:microsoft.com/office/officeart/2005/8/layout/default"/>
    <dgm:cxn modelId="{9B961B32-24FE-454D-935C-8B4C0FB421CC}" type="presParOf" srcId="{39D9B454-FAF2-4CFC-B7CC-35E1715C784C}" destId="{DB0F24AB-47A1-4F44-90B8-B2B7342EE878}" srcOrd="10" destOrd="0" presId="urn:microsoft.com/office/officeart/2005/8/layout/default"/>
    <dgm:cxn modelId="{C5CE8DDD-68CF-44C9-AFAD-281975A10FB8}" type="presParOf" srcId="{39D9B454-FAF2-4CFC-B7CC-35E1715C784C}" destId="{46B570FD-3EF4-4F44-AEB1-4F7ADB7D943E}" srcOrd="11" destOrd="0" presId="urn:microsoft.com/office/officeart/2005/8/layout/default"/>
    <dgm:cxn modelId="{2A0BFFCC-DBD5-40F4-B505-852748F94EDD}" type="presParOf" srcId="{39D9B454-FAF2-4CFC-B7CC-35E1715C784C}" destId="{4A74A8D4-826E-43DD-AD7E-1F1451CF8314}" srcOrd="12" destOrd="0" presId="urn:microsoft.com/office/officeart/2005/8/layout/default"/>
    <dgm:cxn modelId="{CD732116-E0E8-4377-8A1D-2EE98B2E8AC3}" type="presParOf" srcId="{39D9B454-FAF2-4CFC-B7CC-35E1715C784C}" destId="{0F73E229-65AB-4DCB-83D8-B1BF7496D02D}" srcOrd="13" destOrd="0" presId="urn:microsoft.com/office/officeart/2005/8/layout/default"/>
    <dgm:cxn modelId="{B0B6C303-049D-4506-949C-F45A2C778B5E}" type="presParOf" srcId="{39D9B454-FAF2-4CFC-B7CC-35E1715C784C}" destId="{9683B0A0-8CF3-420B-A8A6-BBFDD3CB2B4C}" srcOrd="14" destOrd="0" presId="urn:microsoft.com/office/officeart/2005/8/layout/default"/>
    <dgm:cxn modelId="{AA50D537-D1D1-40A2-82D7-B9D364F3AE8B}" type="presParOf" srcId="{39D9B454-FAF2-4CFC-B7CC-35E1715C784C}" destId="{CFB59513-495E-44FC-ABCA-DC057A4714BE}" srcOrd="15" destOrd="0" presId="urn:microsoft.com/office/officeart/2005/8/layout/default"/>
    <dgm:cxn modelId="{020BBB1C-B86E-469E-A5CC-4C9BB3D26126}" type="presParOf" srcId="{39D9B454-FAF2-4CFC-B7CC-35E1715C784C}" destId="{D155419F-632B-4C59-90D0-52E4285CEE6E}" srcOrd="1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77ED7E-ACFE-41E7-8DFF-D5F9B7D1C980}" type="doc">
      <dgm:prSet loTypeId="urn:microsoft.com/office/officeart/2005/8/layout/arrow5" loCatId="relationship" qsTypeId="urn:microsoft.com/office/officeart/2005/8/quickstyle/simple5" qsCatId="simple" csTypeId="urn:microsoft.com/office/officeart/2005/8/colors/accent1_2" csCatId="accent1"/>
      <dgm:spPr/>
      <dgm:t>
        <a:bodyPr/>
        <a:lstStyle/>
        <a:p>
          <a:endParaRPr lang="en-US"/>
        </a:p>
      </dgm:t>
    </dgm:pt>
    <dgm:pt modelId="{D7BDA1D8-38F1-4BFC-B5C0-621470B8588A}">
      <dgm:prSet/>
      <dgm:spPr/>
      <dgm:t>
        <a:bodyPr/>
        <a:lstStyle/>
        <a:p>
          <a:r>
            <a:rPr lang="en-US" b="1" i="1"/>
            <a:t>PROBLEMS</a:t>
          </a:r>
          <a:endParaRPr lang="en-US"/>
        </a:p>
      </dgm:t>
    </dgm:pt>
    <dgm:pt modelId="{2357E065-3D1F-40A5-B122-570D0807EC5F}" type="parTrans" cxnId="{BC913467-93EA-4D18-B45D-EC4E0D707BCD}">
      <dgm:prSet/>
      <dgm:spPr/>
      <dgm:t>
        <a:bodyPr/>
        <a:lstStyle/>
        <a:p>
          <a:endParaRPr lang="en-US"/>
        </a:p>
      </dgm:t>
    </dgm:pt>
    <dgm:pt modelId="{A552FA89-A4D0-4FE0-B6C6-AA2AAF1E7E4A}" type="sibTrans" cxnId="{BC913467-93EA-4D18-B45D-EC4E0D707BCD}">
      <dgm:prSet/>
      <dgm:spPr/>
      <dgm:t>
        <a:bodyPr/>
        <a:lstStyle/>
        <a:p>
          <a:endParaRPr lang="en-US"/>
        </a:p>
      </dgm:t>
    </dgm:pt>
    <dgm:pt modelId="{BB1E117C-ED69-4888-8A97-EE3B3CECF23D}">
      <dgm:prSet/>
      <dgm:spPr/>
      <dgm:t>
        <a:bodyPr/>
        <a:lstStyle/>
        <a:p>
          <a:r>
            <a:rPr lang="en-US"/>
            <a:t>OVERCONSUMPTION AND FOOD WASTAGE </a:t>
          </a:r>
        </a:p>
      </dgm:t>
    </dgm:pt>
    <dgm:pt modelId="{DD97FF88-42EF-4F1B-A7BC-B6C809B354AF}" type="parTrans" cxnId="{7E3B4FC0-C7EA-4207-A9B7-529AEC00EFCB}">
      <dgm:prSet/>
      <dgm:spPr/>
      <dgm:t>
        <a:bodyPr/>
        <a:lstStyle/>
        <a:p>
          <a:endParaRPr lang="en-US"/>
        </a:p>
      </dgm:t>
    </dgm:pt>
    <dgm:pt modelId="{A5000F75-4592-454E-A108-ADA27380D94C}" type="sibTrans" cxnId="{7E3B4FC0-C7EA-4207-A9B7-529AEC00EFCB}">
      <dgm:prSet/>
      <dgm:spPr/>
      <dgm:t>
        <a:bodyPr/>
        <a:lstStyle/>
        <a:p>
          <a:endParaRPr lang="en-US"/>
        </a:p>
      </dgm:t>
    </dgm:pt>
    <dgm:pt modelId="{F6F7F030-605F-46AF-A1B0-A48F205BE4F6}">
      <dgm:prSet/>
      <dgm:spPr/>
      <dgm:t>
        <a:bodyPr/>
        <a:lstStyle/>
        <a:p>
          <a:r>
            <a:rPr lang="en-US"/>
            <a:t>WIDESPREAD POVERTY (IRELAND AND UK SPECIFICALLY)</a:t>
          </a:r>
        </a:p>
      </dgm:t>
    </dgm:pt>
    <dgm:pt modelId="{E9EFBCB8-7951-42F2-A5DD-44289AB4F042}" type="parTrans" cxnId="{F666ACEF-F24B-4309-B544-EB7970D83CE6}">
      <dgm:prSet/>
      <dgm:spPr/>
      <dgm:t>
        <a:bodyPr/>
        <a:lstStyle/>
        <a:p>
          <a:endParaRPr lang="en-US"/>
        </a:p>
      </dgm:t>
    </dgm:pt>
    <dgm:pt modelId="{F70B6C09-F6C5-47CB-945B-56E650D239CA}" type="sibTrans" cxnId="{F666ACEF-F24B-4309-B544-EB7970D83CE6}">
      <dgm:prSet/>
      <dgm:spPr/>
      <dgm:t>
        <a:bodyPr/>
        <a:lstStyle/>
        <a:p>
          <a:endParaRPr lang="en-US"/>
        </a:p>
      </dgm:t>
    </dgm:pt>
    <dgm:pt modelId="{65207527-58C5-4E0E-B5DA-FE3CC8AAE803}">
      <dgm:prSet/>
      <dgm:spPr/>
      <dgm:t>
        <a:bodyPr/>
        <a:lstStyle/>
        <a:p>
          <a:r>
            <a:rPr lang="en-US"/>
            <a:t>EXPENSIVE HEALTHCARE</a:t>
          </a:r>
        </a:p>
      </dgm:t>
    </dgm:pt>
    <dgm:pt modelId="{3C03AB0A-CF6C-43C8-9755-B021AF6AAA9C}" type="parTrans" cxnId="{3CC37ACB-67A9-4640-8D71-F43AC6936CA7}">
      <dgm:prSet/>
      <dgm:spPr/>
      <dgm:t>
        <a:bodyPr/>
        <a:lstStyle/>
        <a:p>
          <a:endParaRPr lang="en-US"/>
        </a:p>
      </dgm:t>
    </dgm:pt>
    <dgm:pt modelId="{DF3B6822-14DA-41A5-ADDE-4D7761E79609}" type="sibTrans" cxnId="{3CC37ACB-67A9-4640-8D71-F43AC6936CA7}">
      <dgm:prSet/>
      <dgm:spPr/>
      <dgm:t>
        <a:bodyPr/>
        <a:lstStyle/>
        <a:p>
          <a:endParaRPr lang="en-US"/>
        </a:p>
      </dgm:t>
    </dgm:pt>
    <dgm:pt modelId="{79C160CD-9E37-4F97-82BE-8E31952081FF}">
      <dgm:prSet/>
      <dgm:spPr/>
      <dgm:t>
        <a:bodyPr/>
        <a:lstStyle/>
        <a:p>
          <a:r>
            <a:rPr lang="en-US"/>
            <a:t>INCREASING RATE OF MENTAL HEALTH PROBLEMS</a:t>
          </a:r>
        </a:p>
      </dgm:t>
    </dgm:pt>
    <dgm:pt modelId="{F551782D-717F-4EE6-9CE6-18A9D3191315}" type="parTrans" cxnId="{239A4179-2672-4BBA-B714-1A650DED2246}">
      <dgm:prSet/>
      <dgm:spPr/>
      <dgm:t>
        <a:bodyPr/>
        <a:lstStyle/>
        <a:p>
          <a:endParaRPr lang="en-US"/>
        </a:p>
      </dgm:t>
    </dgm:pt>
    <dgm:pt modelId="{E71C65A6-000F-4CE4-AB21-BCF412F807B4}" type="sibTrans" cxnId="{239A4179-2672-4BBA-B714-1A650DED2246}">
      <dgm:prSet/>
      <dgm:spPr/>
      <dgm:t>
        <a:bodyPr/>
        <a:lstStyle/>
        <a:p>
          <a:endParaRPr lang="en-US"/>
        </a:p>
      </dgm:t>
    </dgm:pt>
    <dgm:pt modelId="{49C38972-22DD-42DA-9485-29F017BCDB62}" type="pres">
      <dgm:prSet presAssocID="{7777ED7E-ACFE-41E7-8DFF-D5F9B7D1C980}" presName="diagram" presStyleCnt="0">
        <dgm:presLayoutVars>
          <dgm:dir/>
          <dgm:resizeHandles val="exact"/>
        </dgm:presLayoutVars>
      </dgm:prSet>
      <dgm:spPr/>
    </dgm:pt>
    <dgm:pt modelId="{D172F870-7955-4C2E-8F04-582EA0DF1CC7}" type="pres">
      <dgm:prSet presAssocID="{D7BDA1D8-38F1-4BFC-B5C0-621470B8588A}" presName="arrow" presStyleLbl="node1" presStyleIdx="0" presStyleCnt="1">
        <dgm:presLayoutVars>
          <dgm:bulletEnabled val="1"/>
        </dgm:presLayoutVars>
      </dgm:prSet>
      <dgm:spPr/>
    </dgm:pt>
  </dgm:ptLst>
  <dgm:cxnLst>
    <dgm:cxn modelId="{B171AF0E-DA4E-4230-BB61-8562889F3DB9}" type="presOf" srcId="{BB1E117C-ED69-4888-8A97-EE3B3CECF23D}" destId="{D172F870-7955-4C2E-8F04-582EA0DF1CC7}" srcOrd="0" destOrd="1" presId="urn:microsoft.com/office/officeart/2005/8/layout/arrow5"/>
    <dgm:cxn modelId="{1F4D7D5D-1514-4A71-BF93-B1E7821721C9}" type="presOf" srcId="{65207527-58C5-4E0E-B5DA-FE3CC8AAE803}" destId="{D172F870-7955-4C2E-8F04-582EA0DF1CC7}" srcOrd="0" destOrd="3" presId="urn:microsoft.com/office/officeart/2005/8/layout/arrow5"/>
    <dgm:cxn modelId="{BC913467-93EA-4D18-B45D-EC4E0D707BCD}" srcId="{7777ED7E-ACFE-41E7-8DFF-D5F9B7D1C980}" destId="{D7BDA1D8-38F1-4BFC-B5C0-621470B8588A}" srcOrd="0" destOrd="0" parTransId="{2357E065-3D1F-40A5-B122-570D0807EC5F}" sibTransId="{A552FA89-A4D0-4FE0-B6C6-AA2AAF1E7E4A}"/>
    <dgm:cxn modelId="{541F2C6C-A513-4A7E-994F-418A5912ECFE}" type="presOf" srcId="{79C160CD-9E37-4F97-82BE-8E31952081FF}" destId="{D172F870-7955-4C2E-8F04-582EA0DF1CC7}" srcOrd="0" destOrd="4" presId="urn:microsoft.com/office/officeart/2005/8/layout/arrow5"/>
    <dgm:cxn modelId="{8F6FC971-B080-4A73-9D29-1C3BC08F6EA4}" type="presOf" srcId="{F6F7F030-605F-46AF-A1B0-A48F205BE4F6}" destId="{D172F870-7955-4C2E-8F04-582EA0DF1CC7}" srcOrd="0" destOrd="2" presId="urn:microsoft.com/office/officeart/2005/8/layout/arrow5"/>
    <dgm:cxn modelId="{239A4179-2672-4BBA-B714-1A650DED2246}" srcId="{D7BDA1D8-38F1-4BFC-B5C0-621470B8588A}" destId="{79C160CD-9E37-4F97-82BE-8E31952081FF}" srcOrd="3" destOrd="0" parTransId="{F551782D-717F-4EE6-9CE6-18A9D3191315}" sibTransId="{E71C65A6-000F-4CE4-AB21-BCF412F807B4}"/>
    <dgm:cxn modelId="{09A39DBE-0E71-467B-8D6D-E2F1CB0F9DE6}" type="presOf" srcId="{7777ED7E-ACFE-41E7-8DFF-D5F9B7D1C980}" destId="{49C38972-22DD-42DA-9485-29F017BCDB62}" srcOrd="0" destOrd="0" presId="urn:microsoft.com/office/officeart/2005/8/layout/arrow5"/>
    <dgm:cxn modelId="{7E3B4FC0-C7EA-4207-A9B7-529AEC00EFCB}" srcId="{D7BDA1D8-38F1-4BFC-B5C0-621470B8588A}" destId="{BB1E117C-ED69-4888-8A97-EE3B3CECF23D}" srcOrd="0" destOrd="0" parTransId="{DD97FF88-42EF-4F1B-A7BC-B6C809B354AF}" sibTransId="{A5000F75-4592-454E-A108-ADA27380D94C}"/>
    <dgm:cxn modelId="{3CC37ACB-67A9-4640-8D71-F43AC6936CA7}" srcId="{D7BDA1D8-38F1-4BFC-B5C0-621470B8588A}" destId="{65207527-58C5-4E0E-B5DA-FE3CC8AAE803}" srcOrd="2" destOrd="0" parTransId="{3C03AB0A-CF6C-43C8-9755-B021AF6AAA9C}" sibTransId="{DF3B6822-14DA-41A5-ADDE-4D7761E79609}"/>
    <dgm:cxn modelId="{6B58FDDE-F0C5-42C7-A606-4CF25DB52D6B}" type="presOf" srcId="{D7BDA1D8-38F1-4BFC-B5C0-621470B8588A}" destId="{D172F870-7955-4C2E-8F04-582EA0DF1CC7}" srcOrd="0" destOrd="0" presId="urn:microsoft.com/office/officeart/2005/8/layout/arrow5"/>
    <dgm:cxn modelId="{F666ACEF-F24B-4309-B544-EB7970D83CE6}" srcId="{D7BDA1D8-38F1-4BFC-B5C0-621470B8588A}" destId="{F6F7F030-605F-46AF-A1B0-A48F205BE4F6}" srcOrd="1" destOrd="0" parTransId="{E9EFBCB8-7951-42F2-A5DD-44289AB4F042}" sibTransId="{F70B6C09-F6C5-47CB-945B-56E650D239CA}"/>
    <dgm:cxn modelId="{90BFF8EB-C904-46D3-8A14-C8621237D739}" type="presParOf" srcId="{49C38972-22DD-42DA-9485-29F017BCDB62}" destId="{D172F870-7955-4C2E-8F04-582EA0DF1CC7}" srcOrd="0"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BE3B7D-1DC2-45E4-9396-903A5C18A8B3}" type="doc">
      <dgm:prSet loTypeId="urn:microsoft.com/office/officeart/2005/8/layout/bProcess2" loCatId="process" qsTypeId="urn:microsoft.com/office/officeart/2005/8/quickstyle/simple5" qsCatId="simple" csTypeId="urn:microsoft.com/office/officeart/2005/8/colors/accent1_2" csCatId="accent1" phldr="1"/>
      <dgm:spPr/>
      <dgm:t>
        <a:bodyPr/>
        <a:lstStyle/>
        <a:p>
          <a:endParaRPr lang="en-US"/>
        </a:p>
      </dgm:t>
    </dgm:pt>
    <dgm:pt modelId="{E09884E0-CEB4-421B-B324-56C1914435C7}">
      <dgm:prSet/>
      <dgm:spPr/>
      <dgm:t>
        <a:bodyPr/>
        <a:lstStyle/>
        <a:p>
          <a:r>
            <a:rPr lang="en-US" b="1" i="1" dirty="0"/>
            <a:t>PROBLEMS</a:t>
          </a:r>
          <a:endParaRPr lang="en-US" dirty="0"/>
        </a:p>
      </dgm:t>
    </dgm:pt>
    <dgm:pt modelId="{5B0EF6A2-B89B-4473-8BDB-776E508C9B77}" type="parTrans" cxnId="{391F24AB-B3BD-4374-9EDC-ED62E61929F7}">
      <dgm:prSet/>
      <dgm:spPr/>
      <dgm:t>
        <a:bodyPr/>
        <a:lstStyle/>
        <a:p>
          <a:endParaRPr lang="en-US"/>
        </a:p>
      </dgm:t>
    </dgm:pt>
    <dgm:pt modelId="{71FF3DB4-9946-4721-B0F0-B619F868039C}" type="sibTrans" cxnId="{391F24AB-B3BD-4374-9EDC-ED62E61929F7}">
      <dgm:prSet/>
      <dgm:spPr/>
      <dgm:t>
        <a:bodyPr/>
        <a:lstStyle/>
        <a:p>
          <a:endParaRPr lang="en-US"/>
        </a:p>
      </dgm:t>
    </dgm:pt>
    <dgm:pt modelId="{6509B9BC-A90C-4AA4-8319-50B011453A38}">
      <dgm:prSet/>
      <dgm:spPr/>
      <dgm:t>
        <a:bodyPr/>
        <a:lstStyle/>
        <a:p>
          <a:r>
            <a:rPr lang="en-US" dirty="0"/>
            <a:t>Neocolonialism</a:t>
          </a:r>
        </a:p>
      </dgm:t>
    </dgm:pt>
    <dgm:pt modelId="{E5D3A867-3BB6-45D5-A37B-ED1D22E12E3D}" type="parTrans" cxnId="{8182F7E0-AE67-4319-ABD1-2C92078B03ED}">
      <dgm:prSet/>
      <dgm:spPr/>
      <dgm:t>
        <a:bodyPr/>
        <a:lstStyle/>
        <a:p>
          <a:endParaRPr lang="en-US"/>
        </a:p>
      </dgm:t>
    </dgm:pt>
    <dgm:pt modelId="{608E2903-8F1B-4B48-8C1F-BC4D8BC91CBE}" type="sibTrans" cxnId="{8182F7E0-AE67-4319-ABD1-2C92078B03ED}">
      <dgm:prSet/>
      <dgm:spPr/>
      <dgm:t>
        <a:bodyPr/>
        <a:lstStyle/>
        <a:p>
          <a:endParaRPr lang="en-US"/>
        </a:p>
      </dgm:t>
    </dgm:pt>
    <dgm:pt modelId="{C2277A97-5EFE-4143-BA4C-21BCD2785980}">
      <dgm:prSet/>
      <dgm:spPr/>
      <dgm:t>
        <a:bodyPr/>
        <a:lstStyle/>
        <a:p>
          <a:r>
            <a:rPr lang="en-US" dirty="0"/>
            <a:t>Labor conditions</a:t>
          </a:r>
        </a:p>
      </dgm:t>
    </dgm:pt>
    <dgm:pt modelId="{3B7CBCE5-C204-4174-9D69-E3C67F510F4D}" type="parTrans" cxnId="{3FF2C6C6-D385-441E-9281-DD988AB51217}">
      <dgm:prSet/>
      <dgm:spPr/>
      <dgm:t>
        <a:bodyPr/>
        <a:lstStyle/>
        <a:p>
          <a:endParaRPr lang="en-US"/>
        </a:p>
      </dgm:t>
    </dgm:pt>
    <dgm:pt modelId="{E76B9F3B-8704-40F7-8870-DCBB7E811A87}" type="sibTrans" cxnId="{3FF2C6C6-D385-441E-9281-DD988AB51217}">
      <dgm:prSet/>
      <dgm:spPr/>
      <dgm:t>
        <a:bodyPr/>
        <a:lstStyle/>
        <a:p>
          <a:endParaRPr lang="en-US"/>
        </a:p>
      </dgm:t>
    </dgm:pt>
    <dgm:pt modelId="{3250AFB6-6AD2-49E8-A75A-C2E243B33F1E}">
      <dgm:prSet/>
      <dgm:spPr/>
      <dgm:t>
        <a:bodyPr/>
        <a:lstStyle/>
        <a:p>
          <a:r>
            <a:rPr lang="en-US" dirty="0"/>
            <a:t>Globalization, global health governance, health, and prevention needs</a:t>
          </a:r>
        </a:p>
      </dgm:t>
    </dgm:pt>
    <dgm:pt modelId="{CB537772-3709-40AE-8369-D92FD4B42B44}" type="parTrans" cxnId="{D3E3ABAE-A9DE-4E60-8342-80333189FDBE}">
      <dgm:prSet/>
      <dgm:spPr/>
      <dgm:t>
        <a:bodyPr/>
        <a:lstStyle/>
        <a:p>
          <a:endParaRPr lang="en-US"/>
        </a:p>
      </dgm:t>
    </dgm:pt>
    <dgm:pt modelId="{505A33B9-18E7-42B6-8B73-C13CACD9DC64}" type="sibTrans" cxnId="{D3E3ABAE-A9DE-4E60-8342-80333189FDBE}">
      <dgm:prSet/>
      <dgm:spPr/>
      <dgm:t>
        <a:bodyPr/>
        <a:lstStyle/>
        <a:p>
          <a:endParaRPr lang="en-US"/>
        </a:p>
      </dgm:t>
    </dgm:pt>
    <dgm:pt modelId="{2C82A91F-FD16-423C-AEBD-6827720087BE}">
      <dgm:prSet/>
      <dgm:spPr/>
      <dgm:t>
        <a:bodyPr/>
        <a:lstStyle/>
        <a:p>
          <a:r>
            <a:rPr lang="en-US" dirty="0"/>
            <a:t>Market liberalization</a:t>
          </a:r>
        </a:p>
      </dgm:t>
    </dgm:pt>
    <dgm:pt modelId="{9E32A0A1-BFC7-42C4-BE03-DE8859A7DD3A}" type="parTrans" cxnId="{A709FC6F-B6F3-4593-A2CF-9CA0D5D7307B}">
      <dgm:prSet/>
      <dgm:spPr/>
      <dgm:t>
        <a:bodyPr/>
        <a:lstStyle/>
        <a:p>
          <a:endParaRPr lang="en-US"/>
        </a:p>
      </dgm:t>
    </dgm:pt>
    <dgm:pt modelId="{FBFA9723-C67C-4162-959B-7C4A00788BF2}" type="sibTrans" cxnId="{A709FC6F-B6F3-4593-A2CF-9CA0D5D7307B}">
      <dgm:prSet/>
      <dgm:spPr/>
      <dgm:t>
        <a:bodyPr/>
        <a:lstStyle/>
        <a:p>
          <a:endParaRPr lang="en-US"/>
        </a:p>
      </dgm:t>
    </dgm:pt>
    <dgm:pt modelId="{CB9751A2-52EB-4977-99C4-034C8C3CAA3B}" type="pres">
      <dgm:prSet presAssocID="{26BE3B7D-1DC2-45E4-9396-903A5C18A8B3}" presName="diagram" presStyleCnt="0">
        <dgm:presLayoutVars>
          <dgm:dir/>
          <dgm:resizeHandles/>
        </dgm:presLayoutVars>
      </dgm:prSet>
      <dgm:spPr/>
    </dgm:pt>
    <dgm:pt modelId="{B623A5C8-7552-4546-9BF2-D79E7EDF05D7}" type="pres">
      <dgm:prSet presAssocID="{E09884E0-CEB4-421B-B324-56C1914435C7}" presName="firstNode" presStyleLbl="node1" presStyleIdx="0" presStyleCnt="1">
        <dgm:presLayoutVars>
          <dgm:bulletEnabled val="1"/>
        </dgm:presLayoutVars>
      </dgm:prSet>
      <dgm:spPr/>
    </dgm:pt>
  </dgm:ptLst>
  <dgm:cxnLst>
    <dgm:cxn modelId="{1B6B5A1F-B89F-47F7-B92A-3F1972DAEFB9}" type="presOf" srcId="{6509B9BC-A90C-4AA4-8319-50B011453A38}" destId="{B623A5C8-7552-4546-9BF2-D79E7EDF05D7}" srcOrd="0" destOrd="1" presId="urn:microsoft.com/office/officeart/2005/8/layout/bProcess2"/>
    <dgm:cxn modelId="{3D3E2D6B-4FF7-4639-BD71-30599368E851}" type="presOf" srcId="{C2277A97-5EFE-4143-BA4C-21BCD2785980}" destId="{B623A5C8-7552-4546-9BF2-D79E7EDF05D7}" srcOrd="0" destOrd="2" presId="urn:microsoft.com/office/officeart/2005/8/layout/bProcess2"/>
    <dgm:cxn modelId="{A709FC6F-B6F3-4593-A2CF-9CA0D5D7307B}" srcId="{E09884E0-CEB4-421B-B324-56C1914435C7}" destId="{2C82A91F-FD16-423C-AEBD-6827720087BE}" srcOrd="3" destOrd="0" parTransId="{9E32A0A1-BFC7-42C4-BE03-DE8859A7DD3A}" sibTransId="{FBFA9723-C67C-4162-959B-7C4A00788BF2}"/>
    <dgm:cxn modelId="{29A6C47A-A030-44BE-822F-8272B8B12F81}" type="presOf" srcId="{E09884E0-CEB4-421B-B324-56C1914435C7}" destId="{B623A5C8-7552-4546-9BF2-D79E7EDF05D7}" srcOrd="0" destOrd="0" presId="urn:microsoft.com/office/officeart/2005/8/layout/bProcess2"/>
    <dgm:cxn modelId="{A4499991-BE5E-4D42-81F6-F656240438F2}" type="presOf" srcId="{3250AFB6-6AD2-49E8-A75A-C2E243B33F1E}" destId="{B623A5C8-7552-4546-9BF2-D79E7EDF05D7}" srcOrd="0" destOrd="3" presId="urn:microsoft.com/office/officeart/2005/8/layout/bProcess2"/>
    <dgm:cxn modelId="{391F24AB-B3BD-4374-9EDC-ED62E61929F7}" srcId="{26BE3B7D-1DC2-45E4-9396-903A5C18A8B3}" destId="{E09884E0-CEB4-421B-B324-56C1914435C7}" srcOrd="0" destOrd="0" parTransId="{5B0EF6A2-B89B-4473-8BDB-776E508C9B77}" sibTransId="{71FF3DB4-9946-4721-B0F0-B619F868039C}"/>
    <dgm:cxn modelId="{D3E3ABAE-A9DE-4E60-8342-80333189FDBE}" srcId="{E09884E0-CEB4-421B-B324-56C1914435C7}" destId="{3250AFB6-6AD2-49E8-A75A-C2E243B33F1E}" srcOrd="2" destOrd="0" parTransId="{CB537772-3709-40AE-8369-D92FD4B42B44}" sibTransId="{505A33B9-18E7-42B6-8B73-C13CACD9DC64}"/>
    <dgm:cxn modelId="{3FF2C6C6-D385-441E-9281-DD988AB51217}" srcId="{E09884E0-CEB4-421B-B324-56C1914435C7}" destId="{C2277A97-5EFE-4143-BA4C-21BCD2785980}" srcOrd="1" destOrd="0" parTransId="{3B7CBCE5-C204-4174-9D69-E3C67F510F4D}" sibTransId="{E76B9F3B-8704-40F7-8870-DCBB7E811A87}"/>
    <dgm:cxn modelId="{44E969D6-6E9C-4C19-8BA2-AA6598ED2FD9}" type="presOf" srcId="{26BE3B7D-1DC2-45E4-9396-903A5C18A8B3}" destId="{CB9751A2-52EB-4977-99C4-034C8C3CAA3B}" srcOrd="0" destOrd="0" presId="urn:microsoft.com/office/officeart/2005/8/layout/bProcess2"/>
    <dgm:cxn modelId="{8182F7E0-AE67-4319-ABD1-2C92078B03ED}" srcId="{E09884E0-CEB4-421B-B324-56C1914435C7}" destId="{6509B9BC-A90C-4AA4-8319-50B011453A38}" srcOrd="0" destOrd="0" parTransId="{E5D3A867-3BB6-45D5-A37B-ED1D22E12E3D}" sibTransId="{608E2903-8F1B-4B48-8C1F-BC4D8BC91CBE}"/>
    <dgm:cxn modelId="{A53A6DE6-11CD-48BF-BB7D-68C2965B17DF}" type="presOf" srcId="{2C82A91F-FD16-423C-AEBD-6827720087BE}" destId="{B623A5C8-7552-4546-9BF2-D79E7EDF05D7}" srcOrd="0" destOrd="4" presId="urn:microsoft.com/office/officeart/2005/8/layout/bProcess2"/>
    <dgm:cxn modelId="{5626CB48-790C-4A5D-95A4-4FDD55398451}" type="presParOf" srcId="{CB9751A2-52EB-4977-99C4-034C8C3CAA3B}" destId="{B623A5C8-7552-4546-9BF2-D79E7EDF05D7}" srcOrd="0" destOrd="0" presId="urn:microsoft.com/office/officeart/2005/8/layout/b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5AB4B-29E6-4278-A6DD-D900AE6527A0}">
      <dsp:nvSpPr>
        <dsp:cNvPr id="0" name=""/>
        <dsp:cNvSpPr/>
      </dsp:nvSpPr>
      <dsp:spPr>
        <a:xfrm>
          <a:off x="246298" y="1515"/>
          <a:ext cx="2508750" cy="150525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t>Developing countries</a:t>
          </a:r>
          <a:endParaRPr lang="en-US" sz="2000" kern="1200" dirty="0"/>
        </a:p>
      </dsp:txBody>
      <dsp:txXfrm>
        <a:off x="246298" y="1515"/>
        <a:ext cx="2508750" cy="1505250"/>
      </dsp:txXfrm>
    </dsp:sp>
    <dsp:sp modelId="{74C5E84A-36B2-4C66-842A-6AD2D7317582}">
      <dsp:nvSpPr>
        <dsp:cNvPr id="0" name=""/>
        <dsp:cNvSpPr/>
      </dsp:nvSpPr>
      <dsp:spPr>
        <a:xfrm>
          <a:off x="3005924" y="1515"/>
          <a:ext cx="2508750" cy="150525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¾ quarters of the world population</a:t>
          </a:r>
          <a:endParaRPr lang="en-US" sz="2000" kern="1200"/>
        </a:p>
      </dsp:txBody>
      <dsp:txXfrm>
        <a:off x="3005924" y="1515"/>
        <a:ext cx="2508750" cy="1505250"/>
      </dsp:txXfrm>
    </dsp:sp>
    <dsp:sp modelId="{80E34F78-7B74-4083-883F-40B5BB91A646}">
      <dsp:nvSpPr>
        <dsp:cNvPr id="0" name=""/>
        <dsp:cNvSpPr/>
      </dsp:nvSpPr>
      <dsp:spPr>
        <a:xfrm>
          <a:off x="5765550" y="1515"/>
          <a:ext cx="2508750" cy="150525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Mainly agrarian economies in Africa, India, China, and Latin America</a:t>
          </a:r>
          <a:endParaRPr lang="en-US" sz="2000" kern="1200"/>
        </a:p>
      </dsp:txBody>
      <dsp:txXfrm>
        <a:off x="5765550" y="1515"/>
        <a:ext cx="2508750" cy="1505250"/>
      </dsp:txXfrm>
    </dsp:sp>
    <dsp:sp modelId="{7E2DAC3C-0D0D-477B-95B6-66DCA2D231C2}">
      <dsp:nvSpPr>
        <dsp:cNvPr id="0" name=""/>
        <dsp:cNvSpPr/>
      </dsp:nvSpPr>
      <dsp:spPr>
        <a:xfrm>
          <a:off x="1626111" y="1757641"/>
          <a:ext cx="2508750" cy="150525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Not as economically sound and politically stable </a:t>
          </a:r>
          <a:endParaRPr lang="en-US" sz="2000" kern="1200"/>
        </a:p>
      </dsp:txBody>
      <dsp:txXfrm>
        <a:off x="1626111" y="1757641"/>
        <a:ext cx="2508750" cy="1505250"/>
      </dsp:txXfrm>
    </dsp:sp>
    <dsp:sp modelId="{B6F577F2-E681-442F-8E60-E9C1DAA25F5D}">
      <dsp:nvSpPr>
        <dsp:cNvPr id="0" name=""/>
        <dsp:cNvSpPr/>
      </dsp:nvSpPr>
      <dsp:spPr>
        <a:xfrm>
          <a:off x="4385737" y="1757641"/>
          <a:ext cx="2508750" cy="1505250"/>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dirty="0"/>
            <a:t>Tend to be characterized by turmoil, war, conflict, poverty, anarchy and tyranny</a:t>
          </a:r>
          <a:endParaRPr lang="en-US" sz="2000" kern="1200" dirty="0"/>
        </a:p>
      </dsp:txBody>
      <dsp:txXfrm>
        <a:off x="4385737" y="1757641"/>
        <a:ext cx="2508750" cy="1505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4078C-9E46-48EA-9670-F1F828175811}">
      <dsp:nvSpPr>
        <dsp:cNvPr id="0" name=""/>
        <dsp:cNvSpPr/>
      </dsp:nvSpPr>
      <dsp:spPr>
        <a:xfrm>
          <a:off x="753873" y="1307"/>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1/4 quarter of the world population </a:t>
          </a:r>
          <a:endParaRPr lang="en-US" sz="1600" kern="1200" dirty="0"/>
        </a:p>
      </dsp:txBody>
      <dsp:txXfrm>
        <a:off x="753873" y="1307"/>
        <a:ext cx="1630896" cy="978537"/>
      </dsp:txXfrm>
    </dsp:sp>
    <dsp:sp modelId="{80A9A5A3-F716-451D-95FB-8B1E5105EAAF}">
      <dsp:nvSpPr>
        <dsp:cNvPr id="0" name=""/>
        <dsp:cNvSpPr/>
      </dsp:nvSpPr>
      <dsp:spPr>
        <a:xfrm>
          <a:off x="2547859" y="1307"/>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Developed societies of Europe and North America </a:t>
          </a:r>
          <a:endParaRPr lang="en-US" sz="1600" kern="1200" dirty="0"/>
        </a:p>
      </dsp:txBody>
      <dsp:txXfrm>
        <a:off x="2547859" y="1307"/>
        <a:ext cx="1630896" cy="978537"/>
      </dsp:txXfrm>
    </dsp:sp>
    <dsp:sp modelId="{ADC80CC8-5BC9-4583-AB7B-C728826BA7A6}">
      <dsp:nvSpPr>
        <dsp:cNvPr id="0" name=""/>
        <dsp:cNvSpPr/>
      </dsp:nvSpPr>
      <dsp:spPr>
        <a:xfrm>
          <a:off x="4341844" y="1307"/>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Established democracy </a:t>
          </a:r>
          <a:endParaRPr lang="en-US" sz="1600" kern="1200" dirty="0"/>
        </a:p>
      </dsp:txBody>
      <dsp:txXfrm>
        <a:off x="4341844" y="1307"/>
        <a:ext cx="1630896" cy="978537"/>
      </dsp:txXfrm>
    </dsp:sp>
    <dsp:sp modelId="{828CB5AF-64E8-4A59-B0C3-FCC409C5624B}">
      <dsp:nvSpPr>
        <dsp:cNvPr id="0" name=""/>
        <dsp:cNvSpPr/>
      </dsp:nvSpPr>
      <dsp:spPr>
        <a:xfrm>
          <a:off x="6135830" y="1307"/>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Wealth </a:t>
          </a:r>
          <a:endParaRPr lang="en-US" sz="1600" kern="1200" dirty="0"/>
        </a:p>
      </dsp:txBody>
      <dsp:txXfrm>
        <a:off x="6135830" y="1307"/>
        <a:ext cx="1630896" cy="978537"/>
      </dsp:txXfrm>
    </dsp:sp>
    <dsp:sp modelId="{C25F3B97-B5B6-4B15-AAFA-FCCBA67B900A}">
      <dsp:nvSpPr>
        <dsp:cNvPr id="0" name=""/>
        <dsp:cNvSpPr/>
      </dsp:nvSpPr>
      <dsp:spPr>
        <a:xfrm>
          <a:off x="753873" y="1142935"/>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Technological advancement </a:t>
          </a:r>
          <a:endParaRPr lang="en-US" sz="1600" kern="1200" dirty="0"/>
        </a:p>
      </dsp:txBody>
      <dsp:txXfrm>
        <a:off x="753873" y="1142935"/>
        <a:ext cx="1630896" cy="978537"/>
      </dsp:txXfrm>
    </dsp:sp>
    <dsp:sp modelId="{DB0F24AB-47A1-4F44-90B8-B2B7342EE878}">
      <dsp:nvSpPr>
        <dsp:cNvPr id="0" name=""/>
        <dsp:cNvSpPr/>
      </dsp:nvSpPr>
      <dsp:spPr>
        <a:xfrm>
          <a:off x="2547859" y="1142935"/>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Political stability</a:t>
          </a:r>
          <a:endParaRPr lang="en-US" sz="1600" kern="1200" dirty="0"/>
        </a:p>
      </dsp:txBody>
      <dsp:txXfrm>
        <a:off x="2547859" y="1142935"/>
        <a:ext cx="1630896" cy="978537"/>
      </dsp:txXfrm>
    </dsp:sp>
    <dsp:sp modelId="{4A74A8D4-826E-43DD-AD7E-1F1451CF8314}">
      <dsp:nvSpPr>
        <dsp:cNvPr id="0" name=""/>
        <dsp:cNvSpPr/>
      </dsp:nvSpPr>
      <dsp:spPr>
        <a:xfrm>
          <a:off x="4341844" y="1142935"/>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Aging population </a:t>
          </a:r>
          <a:endParaRPr lang="en-US" sz="1600" kern="1200" dirty="0"/>
        </a:p>
      </dsp:txBody>
      <dsp:txXfrm>
        <a:off x="4341844" y="1142935"/>
        <a:ext cx="1630896" cy="978537"/>
      </dsp:txXfrm>
    </dsp:sp>
    <dsp:sp modelId="{9683B0A0-8CF3-420B-A8A6-BBFDD3CB2B4C}">
      <dsp:nvSpPr>
        <dsp:cNvPr id="0" name=""/>
        <dsp:cNvSpPr/>
      </dsp:nvSpPr>
      <dsp:spPr>
        <a:xfrm>
          <a:off x="6135830" y="1142935"/>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Zero population growth</a:t>
          </a:r>
          <a:endParaRPr lang="en-US" sz="1600" kern="1200" dirty="0"/>
        </a:p>
      </dsp:txBody>
      <dsp:txXfrm>
        <a:off x="6135830" y="1142935"/>
        <a:ext cx="1630896" cy="978537"/>
      </dsp:txXfrm>
    </dsp:sp>
    <dsp:sp modelId="{D155419F-632B-4C59-90D0-52E4285CEE6E}">
      <dsp:nvSpPr>
        <dsp:cNvPr id="0" name=""/>
        <dsp:cNvSpPr/>
      </dsp:nvSpPr>
      <dsp:spPr>
        <a:xfrm>
          <a:off x="3444851" y="2284562"/>
          <a:ext cx="1630896" cy="978537"/>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Dominance of world trade and politics</a:t>
          </a:r>
          <a:endParaRPr lang="en-US" sz="1600" kern="1200" dirty="0"/>
        </a:p>
      </dsp:txBody>
      <dsp:txXfrm>
        <a:off x="3444851" y="2284562"/>
        <a:ext cx="1630896" cy="9785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72F870-7955-4C2E-8F04-582EA0DF1CC7}">
      <dsp:nvSpPr>
        <dsp:cNvPr id="0" name=""/>
        <dsp:cNvSpPr/>
      </dsp:nvSpPr>
      <dsp:spPr>
        <a:xfrm>
          <a:off x="2629403" y="1307"/>
          <a:ext cx="3261792" cy="3261792"/>
        </a:xfrm>
        <a:prstGeom prst="downArrow">
          <a:avLst>
            <a:gd name="adj1" fmla="val 50000"/>
            <a:gd name="adj2" fmla="val 35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2456" tIns="92456" rIns="92456" bIns="92456" numCol="1" spcCol="1270" anchor="t" anchorCtr="0">
          <a:noAutofit/>
        </a:bodyPr>
        <a:lstStyle/>
        <a:p>
          <a:pPr marL="0" lvl="0" indent="0" algn="l" defTabSz="577850">
            <a:lnSpc>
              <a:spcPct val="90000"/>
            </a:lnSpc>
            <a:spcBef>
              <a:spcPct val="0"/>
            </a:spcBef>
            <a:spcAft>
              <a:spcPct val="35000"/>
            </a:spcAft>
            <a:buNone/>
          </a:pPr>
          <a:r>
            <a:rPr lang="en-US" sz="1300" b="1" i="1" kern="1200"/>
            <a:t>PROBLEMS</a:t>
          </a:r>
          <a:endParaRPr lang="en-US" sz="1300" kern="1200"/>
        </a:p>
        <a:p>
          <a:pPr marL="57150" lvl="1" indent="-57150" algn="l" defTabSz="444500">
            <a:lnSpc>
              <a:spcPct val="90000"/>
            </a:lnSpc>
            <a:spcBef>
              <a:spcPct val="0"/>
            </a:spcBef>
            <a:spcAft>
              <a:spcPct val="15000"/>
            </a:spcAft>
            <a:buChar char="•"/>
          </a:pPr>
          <a:r>
            <a:rPr lang="en-US" sz="1000" kern="1200"/>
            <a:t>OVERCONSUMPTION AND FOOD WASTAGE </a:t>
          </a:r>
        </a:p>
        <a:p>
          <a:pPr marL="57150" lvl="1" indent="-57150" algn="l" defTabSz="444500">
            <a:lnSpc>
              <a:spcPct val="90000"/>
            </a:lnSpc>
            <a:spcBef>
              <a:spcPct val="0"/>
            </a:spcBef>
            <a:spcAft>
              <a:spcPct val="15000"/>
            </a:spcAft>
            <a:buChar char="•"/>
          </a:pPr>
          <a:r>
            <a:rPr lang="en-US" sz="1000" kern="1200"/>
            <a:t>WIDESPREAD POVERTY (IRELAND AND UK SPECIFICALLY)</a:t>
          </a:r>
        </a:p>
        <a:p>
          <a:pPr marL="57150" lvl="1" indent="-57150" algn="l" defTabSz="444500">
            <a:lnSpc>
              <a:spcPct val="90000"/>
            </a:lnSpc>
            <a:spcBef>
              <a:spcPct val="0"/>
            </a:spcBef>
            <a:spcAft>
              <a:spcPct val="15000"/>
            </a:spcAft>
            <a:buChar char="•"/>
          </a:pPr>
          <a:r>
            <a:rPr lang="en-US" sz="1000" kern="1200"/>
            <a:t>EXPENSIVE HEALTHCARE</a:t>
          </a:r>
        </a:p>
        <a:p>
          <a:pPr marL="57150" lvl="1" indent="-57150" algn="l" defTabSz="444500">
            <a:lnSpc>
              <a:spcPct val="90000"/>
            </a:lnSpc>
            <a:spcBef>
              <a:spcPct val="0"/>
            </a:spcBef>
            <a:spcAft>
              <a:spcPct val="15000"/>
            </a:spcAft>
            <a:buChar char="•"/>
          </a:pPr>
          <a:r>
            <a:rPr lang="en-US" sz="1000" kern="1200"/>
            <a:t>INCREASING RATE OF MENTAL HEALTH PROBLEMS</a:t>
          </a:r>
        </a:p>
      </dsp:txBody>
      <dsp:txXfrm>
        <a:off x="3444851" y="1307"/>
        <a:ext cx="1630896" cy="2690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23A5C8-7552-4546-9BF2-D79E7EDF05D7}">
      <dsp:nvSpPr>
        <dsp:cNvPr id="0" name=""/>
        <dsp:cNvSpPr/>
      </dsp:nvSpPr>
      <dsp:spPr>
        <a:xfrm>
          <a:off x="2629403" y="1307"/>
          <a:ext cx="3261792" cy="326179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l" defTabSz="1022350">
            <a:lnSpc>
              <a:spcPct val="90000"/>
            </a:lnSpc>
            <a:spcBef>
              <a:spcPct val="0"/>
            </a:spcBef>
            <a:spcAft>
              <a:spcPct val="35000"/>
            </a:spcAft>
            <a:buNone/>
          </a:pPr>
          <a:r>
            <a:rPr lang="en-US" sz="2300" b="1" i="1" kern="1200" dirty="0"/>
            <a:t>PROBLEMS</a:t>
          </a:r>
          <a:endParaRPr lang="en-US" sz="2300" kern="1200" dirty="0"/>
        </a:p>
        <a:p>
          <a:pPr marL="171450" lvl="1" indent="-171450" algn="l" defTabSz="800100">
            <a:lnSpc>
              <a:spcPct val="90000"/>
            </a:lnSpc>
            <a:spcBef>
              <a:spcPct val="0"/>
            </a:spcBef>
            <a:spcAft>
              <a:spcPct val="15000"/>
            </a:spcAft>
            <a:buChar char="•"/>
          </a:pPr>
          <a:r>
            <a:rPr lang="en-US" sz="1800" kern="1200" dirty="0"/>
            <a:t>Neocolonialism</a:t>
          </a:r>
        </a:p>
        <a:p>
          <a:pPr marL="171450" lvl="1" indent="-171450" algn="l" defTabSz="800100">
            <a:lnSpc>
              <a:spcPct val="90000"/>
            </a:lnSpc>
            <a:spcBef>
              <a:spcPct val="0"/>
            </a:spcBef>
            <a:spcAft>
              <a:spcPct val="15000"/>
            </a:spcAft>
            <a:buChar char="•"/>
          </a:pPr>
          <a:r>
            <a:rPr lang="en-US" sz="1800" kern="1200" dirty="0"/>
            <a:t>Labor conditions</a:t>
          </a:r>
        </a:p>
        <a:p>
          <a:pPr marL="171450" lvl="1" indent="-171450" algn="l" defTabSz="800100">
            <a:lnSpc>
              <a:spcPct val="90000"/>
            </a:lnSpc>
            <a:spcBef>
              <a:spcPct val="0"/>
            </a:spcBef>
            <a:spcAft>
              <a:spcPct val="15000"/>
            </a:spcAft>
            <a:buChar char="•"/>
          </a:pPr>
          <a:r>
            <a:rPr lang="en-US" sz="1800" kern="1200" dirty="0"/>
            <a:t>Globalization, global health governance, health, and prevention needs</a:t>
          </a:r>
        </a:p>
        <a:p>
          <a:pPr marL="171450" lvl="1" indent="-171450" algn="l" defTabSz="800100">
            <a:lnSpc>
              <a:spcPct val="90000"/>
            </a:lnSpc>
            <a:spcBef>
              <a:spcPct val="0"/>
            </a:spcBef>
            <a:spcAft>
              <a:spcPct val="15000"/>
            </a:spcAft>
            <a:buChar char="•"/>
          </a:pPr>
          <a:r>
            <a:rPr lang="en-US" sz="1800" kern="1200" dirty="0"/>
            <a:t>Market liberalization</a:t>
          </a:r>
        </a:p>
      </dsp:txBody>
      <dsp:txXfrm>
        <a:off x="3107081" y="478985"/>
        <a:ext cx="2306436" cy="230643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2">
  <dgm:title val=""/>
  <dgm:desc val=""/>
  <dgm:catLst>
    <dgm:cat type="process" pri="24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dgm:varLst>
    <dgm:choose name="Name0">
      <dgm:if name="Name1" func="var" arg="dir" op="equ" val="norm">
        <dgm:alg type="snake">
          <dgm:param type="grDir" val="tL"/>
          <dgm:param type="flowDir" val="col"/>
          <dgm:param type="contDir" val="revDir"/>
        </dgm:alg>
      </dgm:if>
      <dgm:else name="Name2">
        <dgm:alg type="snake">
          <dgm:param type="grDir" val="tR"/>
          <dgm:param type="flowDir" val="col"/>
          <dgm:param type="contDir" val="revDir"/>
        </dgm:alg>
      </dgm:else>
    </dgm:choose>
    <dgm:shape xmlns:r="http://schemas.openxmlformats.org/officeDocument/2006/relationships" r:blip="">
      <dgm:adjLst/>
    </dgm:shape>
    <dgm:presOf/>
    <dgm:constrLst>
      <dgm:constr type="w" for="ch" forName="firstNode" refType="w"/>
      <dgm:constr type="w" for="ch" forName="lastNode" refType="w" refFor="ch" refForName="firstNode" op="equ"/>
      <dgm:constr type="w" for="ch" forName="middleNode" refType="w" refFor="ch" refForName="firstNode" op="equ"/>
      <dgm:constr type="h" for="ch" ptType="sibTrans" refType="w" refFor="ch" refForName="middleNode" op="equ" fact="0.35"/>
      <dgm:constr type="sp" refType="w" refFor="ch" refForName="middleNode" fact="0.5"/>
      <dgm:constr type="connDist" for="des" ptType="sibTrans" op="equ"/>
      <dgm:constr type="primFontSz" for="ch" forName="firstNode" val="65"/>
      <dgm:constr type="primFontSz" for="ch" forName="lastNode" refType="primFontSz" refFor="ch" refForName="firstNode" op="equ"/>
      <dgm:constr type="primFontSz" for="des" forName="shape" val="65"/>
      <dgm:constr type="primFontSz" for="des" forName="shape" refType="primFontSz" refFor="ch" refForName="firstNode" op="lte"/>
      <dgm:constr type="primFontSz" for="des" forName="shape" refType="primFontSz" refFor="ch" refForName="lastNode" op="lte"/>
    </dgm:constrLst>
    <dgm:ruleLst/>
    <dgm:forEach name="Name3" axis="ch" ptType="node">
      <dgm:choose name="Name4">
        <dgm:if name="Name5" axis="self" ptType="node" func="pos" op="equ" val="1">
          <dgm:layoutNode name="fir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if name="Name6" axis="self" ptType="node" func="revPos" op="equ" val="1">
          <dgm:layoutNode name="last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7">
          <dgm:layoutNode name="middleNode">
            <dgm:alg type="composite"/>
            <dgm:shape xmlns:r="http://schemas.openxmlformats.org/officeDocument/2006/relationships" r:blip="">
              <dgm:adjLst/>
            </dgm:shape>
            <dgm:presOf/>
            <dgm:constrLst>
              <dgm:constr type="h" refType="w"/>
              <dgm:constr type="w" for="ch" forName="padding" refType="w"/>
              <dgm:constr type="h" for="ch" forName="padding" refType="h"/>
              <dgm:constr type="w" for="ch" forName="shape" refType="w" fact="0.667"/>
              <dgm:constr type="h" for="ch" forName="shape" refType="h" fact="0.667"/>
              <dgm:constr type="ctrX" for="ch" forName="shape" refType="w" fact="0.5"/>
              <dgm:constr type="ctrY" for="ch" forName="shape" refType="h" fact="0.5"/>
            </dgm:constrLst>
            <dgm:ruleLst/>
            <dgm:layoutNode name="padding">
              <dgm:alg type="sp"/>
              <dgm:shape xmlns:r="http://schemas.openxmlformats.org/officeDocument/2006/relationships" type="ellipse" r:blip="" hideGeom="1">
                <dgm:adjLst/>
              </dgm:shape>
              <dgm:presOf/>
              <dgm:constrLst/>
              <dgm:ruleLst/>
            </dgm:layoutNode>
            <dgm:layoutNode name="shap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else>
      </dgm:choose>
      <dgm:forEach name="Name8" axis="followSib" ptType="sibTrans" cnt="1">
        <dgm:layoutNode name="sibTrans">
          <dgm:choose name="Name9">
            <dgm:if name="Name10" func="var" arg="dir" op="equ" val="norm">
              <dgm:choose name="Name11">
                <dgm:if name="Name12" axis="self" ptType="sibTrans" func="pos" op="equ" val="1">
                  <dgm:alg type="conn">
                    <dgm:param type="begPts" val="auto"/>
                    <dgm:param type="endPts" val="auto"/>
                    <dgm:param type="srcNode" val="firstNode"/>
                    <dgm:param type="dstNode" val="shape"/>
                  </dgm:alg>
                </dgm:if>
                <dgm:if name="Name13" axis="self" ptType="sibTrans" func="revPos" op="equ" val="1">
                  <dgm:alg type="conn">
                    <dgm:param type="begPts" val="auto"/>
                    <dgm:param type="endPts" val="auto"/>
                    <dgm:param type="srcNode" val="shape"/>
                    <dgm:param type="dstNode" val="lastNode"/>
                  </dgm:alg>
                </dgm:if>
                <dgm:else name="Name14">
                  <dgm:alg type="conn">
                    <dgm:param type="begPts" val="auto"/>
                    <dgm:param type="endPts" val="auto"/>
                    <dgm:param type="srcNode" val="shape"/>
                    <dgm:param type="dstNode" val="shape"/>
                  </dgm:alg>
                </dgm:else>
              </dgm:choose>
            </dgm:if>
            <dgm:else name="Name15">
              <dgm:choose name="Name16">
                <dgm:if name="Name17" axis="self" ptType="sibTrans" func="pos" op="equ" val="1">
                  <dgm:alg type="conn">
                    <dgm:param type="begPts" val="auto"/>
                    <dgm:param type="endPts" val="auto"/>
                    <dgm:param type="srcNode" val="firstNode"/>
                    <dgm:param type="dstNode" val="shape"/>
                  </dgm:alg>
                </dgm:if>
                <dgm:if name="Name18" axis="self" ptType="sibTrans" func="revPos" op="equ" val="1">
                  <dgm:alg type="conn">
                    <dgm:param type="begPts" val="auto"/>
                    <dgm:param type="endPts" val="auto"/>
                    <dgm:param type="srcNode" val="shape"/>
                    <dgm:param type="dstNode" val="lastNode"/>
                  </dgm:alg>
                </dgm:if>
                <dgm:else name="Name19">
                  <dgm:alg type="conn">
                    <dgm:param type="begPts" val="auto"/>
                    <dgm:param type="endPts" val="auto"/>
                    <dgm:param type="srcNode" val="shape"/>
                    <dgm:param type="dstNode" val="shape"/>
                  </dgm:alg>
                </dgm:else>
              </dgm:choose>
            </dgm:else>
          </dgm:choose>
          <dgm:shape xmlns:r="http://schemas.openxmlformats.org/officeDocument/2006/relationships" rot="90" type="triangle" r:blip="">
            <dgm:adjLst/>
          </dgm:shape>
          <dgm:presOf axis="self"/>
          <dgm:constrLst>
            <dgm:constr type="w" refType="h"/>
            <dgm:constr type="connDist"/>
            <dgm:constr type="begPad" refType="connDist" fact="0.25"/>
            <dgm:constr type="endPad" refType="connDist" fact="0.22"/>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Neocolonialis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5a06e621c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5a06e621c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Put country lists here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5a06e621cd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5a06e621cd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Characteristcs and such</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5a06e621cd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5a06e621cd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Refrences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5a06e621cd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5a06e621cd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PROBLEMS WITH GN</a:t>
            </a:r>
            <a:endParaRPr/>
          </a:p>
          <a:p>
            <a:pPr marL="0" lvl="0" indent="0" algn="l" rtl="0">
              <a:spcBef>
                <a:spcPts val="0"/>
              </a:spcBef>
              <a:spcAft>
                <a:spcPts val="0"/>
              </a:spcAft>
              <a:buNone/>
            </a:pPr>
            <a:r>
              <a:rPr lang="en"/>
              <a:t>-overconsumption - explains high rate of obesity in america</a:t>
            </a:r>
            <a:endParaRPr/>
          </a:p>
          <a:p>
            <a:pPr marL="0" lvl="0" indent="0" algn="l" rtl="0">
              <a:spcBef>
                <a:spcPts val="0"/>
              </a:spcBef>
              <a:spcAft>
                <a:spcPts val="0"/>
              </a:spcAft>
              <a:buNone/>
            </a:pPr>
            <a:r>
              <a:rPr lang="en"/>
              <a:t>			- high percentage of food wastage in USA and UK</a:t>
            </a:r>
            <a:endParaRPr/>
          </a:p>
          <a:p>
            <a:pPr marL="0" lvl="0" indent="0" algn="l" rtl="0">
              <a:spcBef>
                <a:spcPts val="0"/>
              </a:spcBef>
              <a:spcAft>
                <a:spcPts val="0"/>
              </a:spcAft>
              <a:buNone/>
            </a:pPr>
            <a:endParaRPr/>
          </a:p>
          <a:p>
            <a:pPr marL="0" lvl="0" indent="0" algn="l" rtl="0">
              <a:spcBef>
                <a:spcPts val="0"/>
              </a:spcBef>
              <a:spcAft>
                <a:spcPts val="0"/>
              </a:spcAft>
              <a:buNone/>
            </a:pPr>
            <a:r>
              <a:rPr lang="en"/>
              <a:t>WIDESPREAD POVERTY- </a:t>
            </a:r>
            <a:r>
              <a:rPr lang="en" sz="1200">
                <a:solidFill>
                  <a:srgbClr val="333333"/>
                </a:solidFill>
                <a:latin typeface="Georgia"/>
                <a:ea typeface="Georgia"/>
                <a:cs typeface="Georgia"/>
                <a:sym typeface="Georgia"/>
              </a:rPr>
              <a:t>Widespread growing poverty including child poverty is serious concerns and most people you see on the street are graduates who have gone to school. They are educated and heavily in debt. (student loans)</a:t>
            </a:r>
            <a:endParaRPr sz="1200">
              <a:solidFill>
                <a:srgbClr val="333333"/>
              </a:solidFill>
              <a:latin typeface="Georgia"/>
              <a:ea typeface="Georgia"/>
              <a:cs typeface="Georgia"/>
              <a:sym typeface="Georgia"/>
            </a:endParaRPr>
          </a:p>
          <a:p>
            <a:pPr marL="0" lvl="0" indent="0" algn="l" rtl="0">
              <a:spcBef>
                <a:spcPts val="0"/>
              </a:spcBef>
              <a:spcAft>
                <a:spcPts val="0"/>
              </a:spcAft>
              <a:buNone/>
            </a:pPr>
            <a:endParaRPr sz="1200">
              <a:solidFill>
                <a:srgbClr val="333333"/>
              </a:solidFill>
              <a:latin typeface="Georgia"/>
              <a:ea typeface="Georgia"/>
              <a:cs typeface="Georgia"/>
              <a:sym typeface="Georgia"/>
            </a:endParaRPr>
          </a:p>
          <a:p>
            <a:pPr marL="0" lvl="0" indent="0" algn="l" rtl="0">
              <a:spcBef>
                <a:spcPts val="0"/>
              </a:spcBef>
              <a:spcAft>
                <a:spcPts val="0"/>
              </a:spcAft>
              <a:buNone/>
            </a:pPr>
            <a:r>
              <a:rPr lang="en" sz="1200">
                <a:solidFill>
                  <a:srgbClr val="333333"/>
                </a:solidFill>
                <a:latin typeface="Georgia"/>
                <a:ea typeface="Georgia"/>
                <a:cs typeface="Georgia"/>
                <a:sym typeface="Georgia"/>
              </a:rPr>
              <a:t>Expensive medicines - hiv drug in africa is 75usd while it’s 3900usd in us also, not all have health insurance in first world countries</a:t>
            </a:r>
            <a:endParaRPr sz="1200">
              <a:solidFill>
                <a:srgbClr val="333333"/>
              </a:solidFill>
              <a:latin typeface="Georgia"/>
              <a:ea typeface="Georgia"/>
              <a:cs typeface="Georgia"/>
              <a:sym typeface="Georgia"/>
            </a:endParaRPr>
          </a:p>
          <a:p>
            <a:pPr marL="0" lvl="0" indent="0" algn="l" rtl="0">
              <a:spcBef>
                <a:spcPts val="0"/>
              </a:spcBef>
              <a:spcAft>
                <a:spcPts val="0"/>
              </a:spcAft>
              <a:buNone/>
            </a:pPr>
            <a:endParaRPr sz="1200">
              <a:solidFill>
                <a:srgbClr val="333333"/>
              </a:solidFill>
              <a:latin typeface="Georgia"/>
              <a:ea typeface="Georgia"/>
              <a:cs typeface="Georgia"/>
              <a:sym typeface="Georgia"/>
            </a:endParaRPr>
          </a:p>
          <a:p>
            <a:pPr marL="0" lvl="0" indent="0" algn="l" rtl="0">
              <a:spcBef>
                <a:spcPts val="0"/>
              </a:spcBef>
              <a:spcAft>
                <a:spcPts val="0"/>
              </a:spcAft>
              <a:buNone/>
            </a:pPr>
            <a:r>
              <a:rPr lang="en" sz="1200">
                <a:solidFill>
                  <a:srgbClr val="333333"/>
                </a:solidFill>
                <a:latin typeface="Georgia"/>
                <a:ea typeface="Georgia"/>
                <a:cs typeface="Georgia"/>
                <a:sym typeface="Georgia"/>
              </a:rPr>
              <a:t>MENTAL HEALTH PROBS- Looking at the lifestyle adopted by “First World”, its designed for Individualistic lifestyle, with less to no interaction within family and community. The emotional needs are fulfilled by increased consumption of goods/products. No one identifies this underlying design, and attributes Mental Health issues to genetics.</a:t>
            </a:r>
            <a:endParaRPr sz="1200">
              <a:solidFill>
                <a:srgbClr val="333333"/>
              </a:solidFill>
              <a:latin typeface="Georgia"/>
              <a:ea typeface="Georgia"/>
              <a:cs typeface="Georgia"/>
              <a:sym typeface="Georgia"/>
            </a:endParaRPr>
          </a:p>
          <a:p>
            <a:pPr marL="0" lvl="0" indent="0" algn="l" rtl="0">
              <a:spcBef>
                <a:spcPts val="0"/>
              </a:spcBef>
              <a:spcAft>
                <a:spcPts val="0"/>
              </a:spcAft>
              <a:buNone/>
            </a:pPr>
            <a:endParaRPr sz="1200">
              <a:solidFill>
                <a:srgbClr val="333333"/>
              </a:solidFill>
              <a:latin typeface="Georgia"/>
              <a:ea typeface="Georgia"/>
              <a:cs typeface="Georgia"/>
              <a:sym typeface="Georgia"/>
            </a:endParaRPr>
          </a:p>
          <a:p>
            <a:pPr marL="0" lvl="0" indent="0" algn="l" rtl="0">
              <a:spcBef>
                <a:spcPts val="0"/>
              </a:spcBef>
              <a:spcAft>
                <a:spcPts val="0"/>
              </a:spcAft>
              <a:buNone/>
            </a:pPr>
            <a:endParaRPr sz="1200">
              <a:solidFill>
                <a:srgbClr val="333333"/>
              </a:solidFill>
              <a:latin typeface="Georgia"/>
              <a:ea typeface="Georgia"/>
              <a:cs typeface="Georgia"/>
              <a:sym typeface="Georgia"/>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a06e621cd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a06e621cd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problems with GS</a:t>
            </a:r>
            <a:endParaRPr/>
          </a:p>
          <a:p>
            <a:pPr marL="0" lvl="0" indent="0" algn="l" rtl="0">
              <a:spcBef>
                <a:spcPts val="0"/>
              </a:spcBef>
              <a:spcAft>
                <a:spcPts val="0"/>
              </a:spcAft>
              <a:buNone/>
            </a:pPr>
            <a:r>
              <a:rPr lang="en"/>
              <a:t>-contemporary global capitalism</a:t>
            </a:r>
            <a:endParaRPr/>
          </a:p>
          <a:p>
            <a:pPr marL="0" lvl="0" indent="0" algn="l" rtl="0">
              <a:spcBef>
                <a:spcPts val="0"/>
              </a:spcBef>
              <a:spcAft>
                <a:spcPts val="0"/>
              </a:spcAft>
              <a:buNone/>
            </a:pPr>
            <a:r>
              <a:rPr lang="en"/>
              <a:t>-neocolonialismq`</a:t>
            </a:r>
            <a:endParaRPr/>
          </a:p>
          <a:p>
            <a:pPr marL="0" lvl="0" indent="0" algn="l" rtl="0">
              <a:spcBef>
                <a:spcPts val="0"/>
              </a:spcBef>
              <a:spcAft>
                <a:spcPts val="0"/>
              </a:spcAft>
              <a:buClr>
                <a:schemeClr val="dk1"/>
              </a:buClr>
              <a:buSzPts val="1100"/>
              <a:buFont typeface="Arial"/>
              <a:buNone/>
            </a:pPr>
            <a:r>
              <a:rPr lang="en" sz="1400">
                <a:latin typeface="Montserrat SemiBold"/>
                <a:ea typeface="Montserrat SemiBold"/>
                <a:cs typeface="Montserrat SemiBold"/>
                <a:sym typeface="Montserrat SemiBold"/>
              </a:rPr>
              <a:t>Global South captures a deterritorialized geography of capitalism’s externalities and means to account for subjugated peoples within the borders of wealthier countries, such that there are economic Souths in the geographic North and Norths in the geographic South. </a:t>
            </a:r>
            <a:endParaRPr sz="1400">
              <a:latin typeface="Montserrat SemiBold"/>
              <a:ea typeface="Montserrat SemiBold"/>
              <a:cs typeface="Montserrat SemiBold"/>
              <a:sym typeface="Montserrat SemiBold"/>
            </a:endParaRPr>
          </a:p>
          <a:p>
            <a:pPr marL="0" lvl="0" indent="0" algn="l" rtl="0">
              <a:spcBef>
                <a:spcPts val="0"/>
              </a:spcBef>
              <a:spcAft>
                <a:spcPts val="0"/>
              </a:spcAft>
              <a:buClr>
                <a:schemeClr val="dk1"/>
              </a:buClr>
              <a:buSzPts val="1100"/>
              <a:buFont typeface="Arial"/>
              <a:buNone/>
            </a:pPr>
            <a:endParaRPr sz="1400">
              <a:latin typeface="Montserrat SemiBold"/>
              <a:ea typeface="Montserrat SemiBold"/>
              <a:cs typeface="Montserrat SemiBold"/>
              <a:sym typeface="Montserrat SemiBold"/>
            </a:endParaRPr>
          </a:p>
          <a:p>
            <a:pPr marL="0" lvl="0" indent="0" algn="l" rtl="0">
              <a:spcBef>
                <a:spcPts val="0"/>
              </a:spcBef>
              <a:spcAft>
                <a:spcPts val="0"/>
              </a:spcAft>
              <a:buNone/>
            </a:pPr>
            <a:r>
              <a:rPr lang="en" sz="1400">
                <a:latin typeface="Montserrat SemiBold"/>
                <a:ea typeface="Montserrat SemiBold"/>
                <a:cs typeface="Montserrat SemiBold"/>
                <a:sym typeface="Montserrat SemiBold"/>
              </a:rPr>
              <a:t>Following independence and decolonization, these states had dire need of new infrastructure and economic stimulation. Many relied on investment from foreign countries. This funding focused on improving infrastructure and industry, but led to a system of systemic exploitation. They sold raw materials, like as rubber, for a bargain. In return, Western countries used cheap labor in the Global South for production.The West benefited significantly from this system, but left the Global South undeveloped. This system of exploitation is called </a:t>
            </a:r>
            <a:r>
              <a:rPr lang="en" sz="1400" u="sng">
                <a:latin typeface="Montserrat SemiBold"/>
                <a:ea typeface="Montserrat SemiBold"/>
                <a:cs typeface="Montserrat SemiBold"/>
                <a:sym typeface="Montserrat SemiBold"/>
                <a:hlinkClick r:id="rId3"/>
              </a:rPr>
              <a:t>Neocolonialism</a:t>
            </a:r>
            <a:r>
              <a:rPr lang="en" sz="1400">
                <a:latin typeface="Montserrat SemiBold"/>
                <a:ea typeface="Montserrat SemiBold"/>
                <a:cs typeface="Montserrat SemiBold"/>
                <a:sym typeface="Montserrat SemiBold"/>
              </a:rPr>
              <a:t>. </a:t>
            </a:r>
            <a:r>
              <a:rPr lang="en"/>
              <a:t>	A</a:t>
            </a:r>
            <a:endParaRPr/>
          </a:p>
          <a:p>
            <a:pPr marL="0" lvl="0" indent="0" algn="l" rtl="0">
              <a:spcBef>
                <a:spcPts val="0"/>
              </a:spcBef>
              <a:spcAft>
                <a:spcPts val="0"/>
              </a:spcAft>
              <a:buNone/>
            </a:pPr>
            <a:endParaRPr/>
          </a:p>
          <a:p>
            <a:pPr marL="0" lvl="0" indent="0" algn="l" rtl="0">
              <a:spcBef>
                <a:spcPts val="0"/>
              </a:spcBef>
              <a:spcAft>
                <a:spcPts val="0"/>
              </a:spcAft>
              <a:buNone/>
            </a:pPr>
            <a:r>
              <a:rPr lang="en"/>
              <a:t>-contractualization</a:t>
            </a:r>
            <a:endParaRPr/>
          </a:p>
          <a:p>
            <a:pPr marL="0" lvl="0" indent="0" algn="l" rtl="0">
              <a:spcBef>
                <a:spcPts val="0"/>
              </a:spcBef>
              <a:spcAft>
                <a:spcPts val="0"/>
              </a:spcAft>
              <a:buNone/>
            </a:pPr>
            <a:r>
              <a:rPr lang="en"/>
              <a:t>-lack of health facilities</a:t>
            </a:r>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MARKET LIBERALIZATION LOSE COMPETITION IN THE NORTH EX: global brands/companies are reffered rathen than the other ex: cars: subaru, kia, nissan // ford chevrolet toyota</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57a1f5d967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57a1f5d967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Defining development</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History</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Where it starts??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3"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3341716"/>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t>‹#›</a:t>
            </a:fld>
            <a:endParaRPr lang="en-IN"/>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292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419625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3"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t>‹#›</a:t>
            </a:fld>
            <a:endParaRPr lang="en-IN"/>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3357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384301"/>
            <a:ext cx="3703320" cy="3017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384303"/>
            <a:ext cx="3703320" cy="30175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2477911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22960" y="1936751"/>
            <a:ext cx="3703320" cy="24650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63440" y="1936751"/>
            <a:ext cx="3703320" cy="24650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11/6/2025</a:t>
            </a:fld>
            <a:endParaRPr lang="en-US"/>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242965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11/6/2025</a:t>
            </a:fld>
            <a:endParaRPr lang="en-US"/>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237514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3"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3"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8BD707-D9CF-40AE-B4C6-C98DA3205C09}" type="datetimeFigureOut">
              <a:rPr lang="en-US" smtClean="0"/>
              <a:t>11/6/2025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N"/>
          </a:p>
        </p:txBody>
      </p:sp>
      <p:sp>
        <p:nvSpPr>
          <p:cNvPr id="9" name="Slide Number Placeholder 8"/>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955032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4"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8" y="548640"/>
            <a:ext cx="5009393" cy="3943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a:xfrm>
            <a:off x="349135" y="4844840"/>
            <a:ext cx="1963883" cy="273844"/>
          </a:xfrm>
        </p:spPr>
        <p:txBody>
          <a:bodyPr/>
          <a:lstStyle>
            <a:lvl1pPr algn="l">
              <a:defRPr/>
            </a:lvl1pPr>
          </a:lstStyle>
          <a:p>
            <a:fld id="{1D8BD707-D9CF-40AE-B4C6-C98DA3205C09}" type="datetimeFigureOut">
              <a:rPr lang="en-US" smtClean="0"/>
              <a:t>11/6/2025</a:t>
            </a:fld>
            <a:endParaRPr lang="en-US"/>
          </a:p>
        </p:txBody>
      </p:sp>
      <p:sp>
        <p:nvSpPr>
          <p:cNvPr id="6" name="Footer Placeholder 5"/>
          <p:cNvSpPr>
            <a:spLocks noGrp="1"/>
          </p:cNvSpPr>
          <p:nvPr>
            <p:ph type="ftr" sz="quarter" idx="11"/>
          </p:nvPr>
        </p:nvSpPr>
        <p:spPr>
          <a:xfrm>
            <a:off x="3600450" y="4844840"/>
            <a:ext cx="3486150" cy="273844"/>
          </a:xfrm>
        </p:spPr>
        <p:txBody>
          <a:bodyPr/>
          <a:lstStyle>
            <a:lvl1pPr algn="l">
              <a:defRPr>
                <a:solidFill>
                  <a:schemeClr val="tx2"/>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6F15528-21DE-4FAA-801E-634DDDAF4B2B}" type="slidenum">
              <a:rPr lang="en-IN" smtClean="0"/>
              <a:t>‹#›</a:t>
            </a:fld>
            <a:endParaRPr lang="en-IN"/>
          </a:p>
        </p:txBody>
      </p:sp>
    </p:spTree>
    <p:extLst>
      <p:ext uri="{BB962C8B-B14F-4D97-AF65-F5344CB8AC3E}">
        <p14:creationId xmlns:p14="http://schemas.microsoft.com/office/powerpoint/2010/main" val="31244414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3"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9520" cy="617220"/>
          </a:xfrm>
        </p:spPr>
        <p:txBody>
          <a:bodyPr tIns="0" bIns="0" anchor="b">
            <a:noAutofit/>
          </a:bodyPr>
          <a:lstStyle>
            <a:lvl1pPr>
              <a:defRPr sz="27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3" y="0"/>
            <a:ext cx="9143989" cy="3686307"/>
          </a:xfrm>
          <a:blipFill>
            <a:blip r:embed="rId2"/>
            <a:stretch>
              <a:fillRect/>
            </a:stretch>
          </a:blipFill>
        </p:spPr>
        <p:txBody>
          <a:bodyPr lIns="457200" tIns="457200"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22959" y="4430268"/>
            <a:ext cx="7589520"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49193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772212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3"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3"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311085"/>
            <a:ext cx="1971675" cy="43180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11084"/>
            <a:ext cx="5800725" cy="4318065"/>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00671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5"/>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4800600"/>
            <a:ext cx="9144001"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p:cNvSpPr/>
          <p:nvPr/>
        </p:nvSpPr>
        <p:spPr>
          <a:xfrm>
            <a:off x="1" y="4750737"/>
            <a:ext cx="9144001" cy="494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384301"/>
            <a:ext cx="7543801" cy="301752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2" y="4844840"/>
            <a:ext cx="1854203" cy="273844"/>
          </a:xfrm>
          <a:prstGeom prst="rect">
            <a:avLst/>
          </a:prstGeom>
        </p:spPr>
        <p:txBody>
          <a:bodyPr vert="horz" lIns="91440" tIns="45720" rIns="91440" bIns="45720" rtlCol="0" anchor="ctr"/>
          <a:lstStyle>
            <a:lvl1pPr algn="l">
              <a:defRPr sz="675">
                <a:solidFill>
                  <a:srgbClr val="FFFFFF"/>
                </a:solidFill>
              </a:defRPr>
            </a:lvl1pPr>
          </a:lstStyle>
          <a:p>
            <a:fld id="{1D8BD707-D9CF-40AE-B4C6-C98DA3205C09}" type="datetimeFigureOut">
              <a:rPr lang="en-US" smtClean="0"/>
              <a:t>11/6/2025</a:t>
            </a:fld>
            <a:endParaRPr lang="en-US"/>
          </a:p>
        </p:txBody>
      </p:sp>
      <p:sp>
        <p:nvSpPr>
          <p:cNvPr id="5" name="Footer Placeholder 4"/>
          <p:cNvSpPr>
            <a:spLocks noGrp="1"/>
          </p:cNvSpPr>
          <p:nvPr>
            <p:ph type="ftr" sz="quarter" idx="3"/>
          </p:nvPr>
        </p:nvSpPr>
        <p:spPr>
          <a:xfrm>
            <a:off x="2764640" y="4844840"/>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n-IN"/>
          </a:p>
        </p:txBody>
      </p:sp>
      <p:sp>
        <p:nvSpPr>
          <p:cNvPr id="6" name="Slide Number Placeholder 5"/>
          <p:cNvSpPr>
            <a:spLocks noGrp="1"/>
          </p:cNvSpPr>
          <p:nvPr>
            <p:ph type="sldNum" sz="quarter" idx="4"/>
          </p:nvPr>
        </p:nvSpPr>
        <p:spPr>
          <a:xfrm>
            <a:off x="7425345" y="4844840"/>
            <a:ext cx="984019" cy="273844"/>
          </a:xfrm>
          <a:prstGeom prst="rect">
            <a:avLst/>
          </a:prstGeom>
        </p:spPr>
        <p:txBody>
          <a:bodyPr vert="horz" lIns="91440" tIns="45720" rIns="91440" bIns="45720" rtlCol="0" anchor="ctr"/>
          <a:lstStyle>
            <a:lvl1pPr algn="r">
              <a:defRPr sz="788">
                <a:solidFill>
                  <a:srgbClr val="FFFFFF"/>
                </a:solidFill>
              </a:defRPr>
            </a:lvl1pPr>
          </a:lstStyle>
          <a:p>
            <a:fld id="{B6F15528-21DE-4FAA-801E-634DDDAF4B2B}" type="slidenum">
              <a:rPr lang="en-IN" smtClean="0"/>
              <a:t>‹#›</a:t>
            </a:fld>
            <a:endParaRPr lang="en-IN"/>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4977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ufAHg6hN4OA&amp;list=PPSV"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video" Target="https://www.youtube.com/embed/XrBuL95Ukq4?feature=oembed"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rot="-1762334">
            <a:off x="121639" y="2273311"/>
            <a:ext cx="11116625" cy="4458795"/>
          </a:xfrm>
          <a:prstGeom prst="rect">
            <a:avLst/>
          </a:prstGeom>
          <a:solidFill>
            <a:srgbClr val="FF8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txBox="1">
            <a:spLocks noGrp="1"/>
          </p:cNvSpPr>
          <p:nvPr>
            <p:ph type="title"/>
          </p:nvPr>
        </p:nvSpPr>
        <p:spPr>
          <a:xfrm>
            <a:off x="-2085334" y="288275"/>
            <a:ext cx="8520600" cy="572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solidFill>
                  <a:schemeClr val="lt1"/>
                </a:solidFill>
                <a:latin typeface="Poppins"/>
                <a:ea typeface="Poppins"/>
                <a:cs typeface="Poppins"/>
                <a:sym typeface="Poppins"/>
              </a:rPr>
              <a:t>Global North </a:t>
            </a:r>
            <a:endParaRPr b="1" dirty="0">
              <a:solidFill>
                <a:schemeClr val="lt1"/>
              </a:solidFill>
              <a:latin typeface="Poppins"/>
              <a:ea typeface="Poppins"/>
              <a:cs typeface="Poppins"/>
              <a:sym typeface="Poppins"/>
            </a:endParaRPr>
          </a:p>
        </p:txBody>
      </p:sp>
      <p:sp>
        <p:nvSpPr>
          <p:cNvPr id="4" name="Text Placeholder 3">
            <a:extLst>
              <a:ext uri="{FF2B5EF4-FFF2-40B4-BE49-F238E27FC236}">
                <a16:creationId xmlns:a16="http://schemas.microsoft.com/office/drawing/2014/main" id="{66A0301A-3876-A48A-EBE4-D7DA9AF2AFD2}"/>
              </a:ext>
            </a:extLst>
          </p:cNvPr>
          <p:cNvSpPr>
            <a:spLocks noGrp="1"/>
          </p:cNvSpPr>
          <p:nvPr>
            <p:ph type="body" idx="1"/>
          </p:nvPr>
        </p:nvSpPr>
        <p:spPr>
          <a:xfrm>
            <a:off x="545011" y="2132551"/>
            <a:ext cx="3999900" cy="1812794"/>
          </a:xfrm>
        </p:spPr>
        <p:txBody>
          <a:bodyPr/>
          <a:lstStyle/>
          <a:p>
            <a:r>
              <a:rPr lang="en-US" dirty="0"/>
              <a:t>Oscar Javier Montiel Mendez</a:t>
            </a:r>
          </a:p>
          <a:p>
            <a:r>
              <a:rPr lang="en-US" dirty="0"/>
              <a:t>Universidad </a:t>
            </a:r>
            <a:r>
              <a:rPr lang="en-US" dirty="0" err="1"/>
              <a:t>Autonoma</a:t>
            </a:r>
            <a:r>
              <a:rPr lang="en-US" dirty="0"/>
              <a:t> de Ciudad Juarez</a:t>
            </a:r>
          </a:p>
          <a:p>
            <a:r>
              <a:rPr lang="en-US" b="1" dirty="0"/>
              <a:t>MANAGEMENT &amp; BUSINESS: A GEOPOLITICAL &amp; PRODUCTIVITY PERSPECTIVE</a:t>
            </a:r>
          </a:p>
          <a:p>
            <a:endParaRPr lang="en-US" dirty="0"/>
          </a:p>
          <a:p>
            <a:endParaRPr lang="en-US" dirty="0"/>
          </a:p>
          <a:p>
            <a:r>
              <a:rPr lang="es-ES" dirty="0"/>
              <a:t>8° Congreso Internacional Ingenio y Emprendimiento</a:t>
            </a:r>
            <a:endParaRPr lang="en-US" dirty="0"/>
          </a:p>
          <a:p>
            <a:r>
              <a:rPr lang="en-US" dirty="0" err="1"/>
              <a:t>Unicafam</a:t>
            </a:r>
            <a:endParaRPr lang="en-US" dirty="0"/>
          </a:p>
          <a:p>
            <a:r>
              <a:rPr lang="en-US" dirty="0"/>
              <a:t>06/11/2025</a:t>
            </a:r>
          </a:p>
        </p:txBody>
      </p:sp>
      <p:sp>
        <p:nvSpPr>
          <p:cNvPr id="5" name="Text Placeholder 4">
            <a:extLst>
              <a:ext uri="{FF2B5EF4-FFF2-40B4-BE49-F238E27FC236}">
                <a16:creationId xmlns:a16="http://schemas.microsoft.com/office/drawing/2014/main" id="{DE12DD92-DE99-6BD1-93AA-A51F2EED649B}"/>
              </a:ext>
            </a:extLst>
          </p:cNvPr>
          <p:cNvSpPr>
            <a:spLocks noGrp="1"/>
          </p:cNvSpPr>
          <p:nvPr>
            <p:ph type="body" idx="2"/>
          </p:nvPr>
        </p:nvSpPr>
        <p:spPr/>
        <p:txBody>
          <a:bodyPr/>
          <a:lstStyle/>
          <a:p>
            <a:endParaRPr lang="en-US"/>
          </a:p>
        </p:txBody>
      </p:sp>
      <p:sp>
        <p:nvSpPr>
          <p:cNvPr id="57" name="Google Shape;57;p13"/>
          <p:cNvSpPr txBox="1">
            <a:spLocks noGrp="1"/>
          </p:cNvSpPr>
          <p:nvPr>
            <p:ph type="ctrTitle" idx="4294967295"/>
          </p:nvPr>
        </p:nvSpPr>
        <p:spPr>
          <a:xfrm rot="-1747192">
            <a:off x="4230688" y="1265238"/>
            <a:ext cx="4913312" cy="91916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solidFill>
                  <a:schemeClr val="lt1"/>
                </a:solidFill>
                <a:latin typeface="Poppins"/>
                <a:ea typeface="Poppins"/>
                <a:cs typeface="Poppins"/>
                <a:sym typeface="Poppins"/>
              </a:rPr>
              <a:t>Global South</a:t>
            </a:r>
            <a:endParaRPr b="1">
              <a:solidFill>
                <a:schemeClr val="lt1"/>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E52D10-AD36-2E5E-1DF9-2B4277C7C779}"/>
              </a:ext>
            </a:extLst>
          </p:cNvPr>
          <p:cNvPicPr>
            <a:picLocks noChangeAspect="1"/>
          </p:cNvPicPr>
          <p:nvPr/>
        </p:nvPicPr>
        <p:blipFill>
          <a:blip r:embed="rId2"/>
          <a:stretch>
            <a:fillRect/>
          </a:stretch>
        </p:blipFill>
        <p:spPr>
          <a:xfrm>
            <a:off x="285750" y="114300"/>
            <a:ext cx="8572500" cy="4914900"/>
          </a:xfrm>
          <a:prstGeom prst="rect">
            <a:avLst/>
          </a:prstGeom>
        </p:spPr>
      </p:pic>
    </p:spTree>
    <p:extLst>
      <p:ext uri="{BB962C8B-B14F-4D97-AF65-F5344CB8AC3E}">
        <p14:creationId xmlns:p14="http://schemas.microsoft.com/office/powerpoint/2010/main" val="3168300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p:nvPr/>
        </p:nvSpPr>
        <p:spPr>
          <a:xfrm rot="-1762334">
            <a:off x="-3993993" y="-561328"/>
            <a:ext cx="11116625" cy="4458795"/>
          </a:xfrm>
          <a:prstGeom prst="rect">
            <a:avLst/>
          </a:prstGeom>
          <a:solidFill>
            <a:srgbClr val="FF8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4"/>
          <p:cNvSpPr txBox="1">
            <a:spLocks noGrp="1"/>
          </p:cNvSpPr>
          <p:nvPr>
            <p:ph type="title"/>
          </p:nvPr>
        </p:nvSpPr>
        <p:spPr>
          <a:xfrm>
            <a:off x="-87197" y="2571750"/>
            <a:ext cx="4045200" cy="1482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dirty="0">
                <a:solidFill>
                  <a:schemeClr val="lt1"/>
                </a:solidFill>
                <a:latin typeface="Poppins"/>
                <a:ea typeface="Poppins"/>
                <a:cs typeface="Poppins"/>
                <a:sym typeface="Poppins"/>
              </a:rPr>
              <a:t>The world has change</a:t>
            </a:r>
            <a:br>
              <a:rPr lang="en" b="1" dirty="0">
                <a:solidFill>
                  <a:schemeClr val="lt1"/>
                </a:solidFill>
                <a:latin typeface="Poppins"/>
                <a:ea typeface="Poppins"/>
                <a:cs typeface="Poppins"/>
                <a:sym typeface="Poppins"/>
              </a:rPr>
            </a:br>
            <a:br>
              <a:rPr lang="en" b="1" dirty="0">
                <a:solidFill>
                  <a:schemeClr val="lt1"/>
                </a:solidFill>
                <a:latin typeface="Poppins"/>
                <a:ea typeface="Poppins"/>
                <a:cs typeface="Poppins"/>
                <a:sym typeface="Poppins"/>
              </a:rPr>
            </a:br>
            <a:r>
              <a:rPr lang="en" b="1" dirty="0">
                <a:solidFill>
                  <a:schemeClr val="lt1"/>
                </a:solidFill>
                <a:latin typeface="Poppins"/>
                <a:ea typeface="Poppins"/>
                <a:cs typeface="Poppins"/>
                <a:sym typeface="Poppins"/>
              </a:rPr>
              <a:t>Unipolar vs. Multipolar</a:t>
            </a:r>
            <a:endParaRPr b="1" dirty="0">
              <a:solidFill>
                <a:schemeClr val="lt1"/>
              </a:solidFill>
              <a:latin typeface="Poppins"/>
              <a:ea typeface="Poppins"/>
              <a:cs typeface="Poppins"/>
              <a:sym typeface="Poppins"/>
            </a:endParaRPr>
          </a:p>
        </p:txBody>
      </p:sp>
      <p:sp>
        <p:nvSpPr>
          <p:cNvPr id="3" name="Subtitle 2">
            <a:extLst>
              <a:ext uri="{FF2B5EF4-FFF2-40B4-BE49-F238E27FC236}">
                <a16:creationId xmlns:a16="http://schemas.microsoft.com/office/drawing/2014/main" id="{A8925153-B2A0-82E9-7A87-B3823F653EB2}"/>
              </a:ext>
            </a:extLst>
          </p:cNvPr>
          <p:cNvSpPr>
            <a:spLocks noGrp="1"/>
          </p:cNvSpPr>
          <p:nvPr>
            <p:ph type="subTitle" idx="1"/>
          </p:nvPr>
        </p:nvSpPr>
        <p:spPr>
          <a:xfrm>
            <a:off x="4833300" y="1480375"/>
            <a:ext cx="4045200" cy="1235100"/>
          </a:xfrm>
        </p:spPr>
        <p:txBody>
          <a:bodyPr/>
          <a:lstStyle/>
          <a:p>
            <a:r>
              <a:rPr lang="en-US" dirty="0">
                <a:hlinkClick r:id="rId3"/>
              </a:rPr>
              <a:t>https://www.youtube.com/watch?v=ufAHg6hN4OA&amp;list=PPSV</a:t>
            </a:r>
            <a:endParaRPr lang="en-US" dirty="0"/>
          </a:p>
          <a:p>
            <a:endParaRPr lang="en-US" dirty="0"/>
          </a:p>
        </p:txBody>
      </p:sp>
      <p:sp>
        <p:nvSpPr>
          <p:cNvPr id="4" name="Text Placeholder 3">
            <a:extLst>
              <a:ext uri="{FF2B5EF4-FFF2-40B4-BE49-F238E27FC236}">
                <a16:creationId xmlns:a16="http://schemas.microsoft.com/office/drawing/2014/main" id="{8AE4272F-3DF9-8969-B740-E1DCD531A0E4}"/>
              </a:ext>
            </a:extLst>
          </p:cNvPr>
          <p:cNvSpPr>
            <a:spLocks noGrp="1"/>
          </p:cNvSpPr>
          <p:nvPr>
            <p:ph type="body" idx="2"/>
          </p:nvPr>
        </p:nvSpPr>
        <p:spPr>
          <a:xfrm>
            <a:off x="5206200" y="1929892"/>
            <a:ext cx="3837000" cy="3695100"/>
          </a:xfrm>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8AED454-CDFD-7A4A-E641-BA727890C128}"/>
              </a:ext>
            </a:extLst>
          </p:cNvPr>
          <p:cNvPicPr>
            <a:picLocks noChangeAspect="1"/>
          </p:cNvPicPr>
          <p:nvPr/>
        </p:nvPicPr>
        <p:blipFill>
          <a:blip r:embed="rId2"/>
          <a:stretch>
            <a:fillRect/>
          </a:stretch>
        </p:blipFill>
        <p:spPr>
          <a:xfrm>
            <a:off x="1386058" y="0"/>
            <a:ext cx="6371883" cy="5143500"/>
          </a:xfrm>
          <a:prstGeom prst="rect">
            <a:avLst/>
          </a:prstGeom>
        </p:spPr>
      </p:pic>
    </p:spTree>
    <p:extLst>
      <p:ext uri="{BB962C8B-B14F-4D97-AF65-F5344CB8AC3E}">
        <p14:creationId xmlns:p14="http://schemas.microsoft.com/office/powerpoint/2010/main" val="3426076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3E8DCFA-70EE-24C2-26FE-45F37C673D16}"/>
              </a:ext>
            </a:extLst>
          </p:cNvPr>
          <p:cNvPicPr>
            <a:picLocks noChangeAspect="1"/>
          </p:cNvPicPr>
          <p:nvPr/>
        </p:nvPicPr>
        <p:blipFill>
          <a:blip r:embed="rId2"/>
          <a:stretch>
            <a:fillRect/>
          </a:stretch>
        </p:blipFill>
        <p:spPr>
          <a:xfrm>
            <a:off x="1386058" y="0"/>
            <a:ext cx="6371883" cy="5143500"/>
          </a:xfrm>
          <a:prstGeom prst="rect">
            <a:avLst/>
          </a:prstGeom>
        </p:spPr>
      </p:pic>
    </p:spTree>
    <p:extLst>
      <p:ext uri="{BB962C8B-B14F-4D97-AF65-F5344CB8AC3E}">
        <p14:creationId xmlns:p14="http://schemas.microsoft.com/office/powerpoint/2010/main" val="351579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23BDD1-747A-3668-10AE-0FB8CF57E5DE}"/>
              </a:ext>
            </a:extLst>
          </p:cNvPr>
          <p:cNvPicPr>
            <a:picLocks noChangeAspect="1"/>
          </p:cNvPicPr>
          <p:nvPr/>
        </p:nvPicPr>
        <p:blipFill>
          <a:blip r:embed="rId2"/>
          <a:stretch>
            <a:fillRect/>
          </a:stretch>
        </p:blipFill>
        <p:spPr>
          <a:xfrm>
            <a:off x="951160" y="0"/>
            <a:ext cx="7241680" cy="5143500"/>
          </a:xfrm>
          <a:prstGeom prst="rect">
            <a:avLst/>
          </a:prstGeom>
        </p:spPr>
      </p:pic>
    </p:spTree>
    <p:extLst>
      <p:ext uri="{BB962C8B-B14F-4D97-AF65-F5344CB8AC3E}">
        <p14:creationId xmlns:p14="http://schemas.microsoft.com/office/powerpoint/2010/main" val="364849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F665C50-182A-21A8-2275-DE9B92E8DD5D}"/>
              </a:ext>
            </a:extLst>
          </p:cNvPr>
          <p:cNvPicPr>
            <a:picLocks noChangeAspect="1"/>
          </p:cNvPicPr>
          <p:nvPr/>
        </p:nvPicPr>
        <p:blipFill>
          <a:blip r:embed="rId2"/>
          <a:stretch>
            <a:fillRect/>
          </a:stretch>
        </p:blipFill>
        <p:spPr>
          <a:xfrm>
            <a:off x="2458489" y="0"/>
            <a:ext cx="4227022" cy="5143500"/>
          </a:xfrm>
          <a:prstGeom prst="rect">
            <a:avLst/>
          </a:prstGeom>
        </p:spPr>
      </p:pic>
    </p:spTree>
    <p:extLst>
      <p:ext uri="{BB962C8B-B14F-4D97-AF65-F5344CB8AC3E}">
        <p14:creationId xmlns:p14="http://schemas.microsoft.com/office/powerpoint/2010/main" val="290177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554D5A5-D890-5EA6-F3AF-A0408A8EF011}"/>
              </a:ext>
            </a:extLst>
          </p:cNvPr>
          <p:cNvPicPr>
            <a:picLocks noChangeAspect="1"/>
          </p:cNvPicPr>
          <p:nvPr/>
        </p:nvPicPr>
        <p:blipFill>
          <a:blip r:embed="rId2"/>
          <a:stretch>
            <a:fillRect/>
          </a:stretch>
        </p:blipFill>
        <p:spPr>
          <a:xfrm>
            <a:off x="2000250" y="0"/>
            <a:ext cx="5143500" cy="5143500"/>
          </a:xfrm>
          <a:prstGeom prst="rect">
            <a:avLst/>
          </a:prstGeom>
        </p:spPr>
      </p:pic>
    </p:spTree>
    <p:extLst>
      <p:ext uri="{BB962C8B-B14F-4D97-AF65-F5344CB8AC3E}">
        <p14:creationId xmlns:p14="http://schemas.microsoft.com/office/powerpoint/2010/main" val="2134262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954B1-A89E-44BD-FE57-E7A41EDD6CEA}"/>
              </a:ext>
            </a:extLst>
          </p:cNvPr>
          <p:cNvSpPr>
            <a:spLocks noGrp="1"/>
          </p:cNvSpPr>
          <p:nvPr>
            <p:ph type="title"/>
          </p:nvPr>
        </p:nvSpPr>
        <p:spPr>
          <a:xfrm>
            <a:off x="265500" y="1233175"/>
            <a:ext cx="4045200" cy="1482300"/>
          </a:xfrm>
        </p:spPr>
        <p:txBody>
          <a:bodyPr wrap="square" anchor="b">
            <a:normAutofit/>
          </a:bodyPr>
          <a:lstStyle/>
          <a:p>
            <a:pPr>
              <a:lnSpc>
                <a:spcPct val="90000"/>
              </a:lnSpc>
            </a:pPr>
            <a:r>
              <a:rPr lang="en-US" sz="2900" dirty="0"/>
              <a:t>South Global (BRICS) Entrepreneurship Data</a:t>
            </a:r>
            <a:br>
              <a:rPr lang="en-US" sz="2900" dirty="0"/>
            </a:br>
            <a:endParaRPr lang="en-US" sz="2900" dirty="0"/>
          </a:p>
        </p:txBody>
      </p:sp>
      <p:sp>
        <p:nvSpPr>
          <p:cNvPr id="8" name="Subtitle 2">
            <a:extLst>
              <a:ext uri="{FF2B5EF4-FFF2-40B4-BE49-F238E27FC236}">
                <a16:creationId xmlns:a16="http://schemas.microsoft.com/office/drawing/2014/main" id="{BEF77DC3-F261-0A01-CCDD-FB26C7D2E3A2}"/>
              </a:ext>
            </a:extLst>
          </p:cNvPr>
          <p:cNvSpPr>
            <a:spLocks noGrp="1"/>
          </p:cNvSpPr>
          <p:nvPr>
            <p:ph type="subTitle" idx="1"/>
          </p:nvPr>
        </p:nvSpPr>
        <p:spPr>
          <a:xfrm>
            <a:off x="265500" y="2803075"/>
            <a:ext cx="4045200" cy="1235100"/>
          </a:xfrm>
        </p:spPr>
        <p:txBody>
          <a:bodyPr/>
          <a:lstStyle/>
          <a:p>
            <a:endParaRPr lang="en-US"/>
          </a:p>
        </p:txBody>
      </p:sp>
      <p:sp>
        <p:nvSpPr>
          <p:cNvPr id="10" name="Text Placeholder 3">
            <a:extLst>
              <a:ext uri="{FF2B5EF4-FFF2-40B4-BE49-F238E27FC236}">
                <a16:creationId xmlns:a16="http://schemas.microsoft.com/office/drawing/2014/main" id="{193C7CF7-9A04-5B52-11C2-9ABD881D1593}"/>
              </a:ext>
            </a:extLst>
          </p:cNvPr>
          <p:cNvSpPr>
            <a:spLocks noGrp="1"/>
          </p:cNvSpPr>
          <p:nvPr>
            <p:ph type="body" idx="2"/>
          </p:nvPr>
        </p:nvSpPr>
        <p:spPr>
          <a:xfrm>
            <a:off x="4939500" y="724075"/>
            <a:ext cx="3837000" cy="3695100"/>
          </a:xfrm>
        </p:spPr>
        <p:txBody>
          <a:bodyPr/>
          <a:lstStyle/>
          <a:p>
            <a:r>
              <a:rPr lang="en-US" sz="1400" dirty="0"/>
              <a:t>‘TEA’ and ‘entrepreneurial intentions rate’ are highest in Brazil and smallest in Russia.</a:t>
            </a:r>
          </a:p>
          <a:p>
            <a:r>
              <a:rPr lang="en-US" sz="1400" dirty="0"/>
              <a:t>Russia has the greatest ‘fear of failure rate’ (43.83%), South Africa has the smallest (33.01%).</a:t>
            </a:r>
          </a:p>
          <a:p>
            <a:r>
              <a:rPr lang="en-US" sz="1400" dirty="0"/>
              <a:t>38.24% aged 18–64 cannot create businesses due to fear of failure. </a:t>
            </a:r>
          </a:p>
          <a:p>
            <a:r>
              <a:rPr lang="en-US" sz="1400" dirty="0"/>
              <a:t>42.92%, aged 18–64 believe they have the skills and knowledge to start a business.</a:t>
            </a:r>
          </a:p>
          <a:p>
            <a:r>
              <a:rPr lang="en-US" sz="1400" dirty="0"/>
              <a:t>The ‘perceived opportunities rate’ is greatest in India (54.36%) and smallest in Russia (23.09%).</a:t>
            </a:r>
          </a:p>
          <a:p>
            <a:pPr marL="114300" indent="0">
              <a:buNone/>
            </a:pPr>
            <a:endParaRPr lang="en-US" sz="1400" dirty="0"/>
          </a:p>
        </p:txBody>
      </p:sp>
    </p:spTree>
    <p:extLst>
      <p:ext uri="{BB962C8B-B14F-4D97-AF65-F5344CB8AC3E}">
        <p14:creationId xmlns:p14="http://schemas.microsoft.com/office/powerpoint/2010/main" val="4053936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B90339-1C57-BA26-CD7E-40D2E4DCC28E}"/>
              </a:ext>
            </a:extLst>
          </p:cNvPr>
          <p:cNvPicPr>
            <a:picLocks noChangeAspect="1"/>
          </p:cNvPicPr>
          <p:nvPr/>
        </p:nvPicPr>
        <p:blipFill>
          <a:blip r:embed="rId2"/>
          <a:stretch>
            <a:fillRect/>
          </a:stretch>
        </p:blipFill>
        <p:spPr>
          <a:xfrm>
            <a:off x="2000250" y="0"/>
            <a:ext cx="5143500" cy="5143500"/>
          </a:xfrm>
          <a:prstGeom prst="rect">
            <a:avLst/>
          </a:prstGeom>
        </p:spPr>
      </p:pic>
    </p:spTree>
    <p:extLst>
      <p:ext uri="{BB962C8B-B14F-4D97-AF65-F5344CB8AC3E}">
        <p14:creationId xmlns:p14="http://schemas.microsoft.com/office/powerpoint/2010/main" val="1452392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927B7C-13E4-738A-BAF0-68F728A9C49B}"/>
              </a:ext>
            </a:extLst>
          </p:cNvPr>
          <p:cNvPicPr>
            <a:picLocks noChangeAspect="1"/>
          </p:cNvPicPr>
          <p:nvPr/>
        </p:nvPicPr>
        <p:blipFill>
          <a:blip r:embed="rId2"/>
          <a:stretch>
            <a:fillRect/>
          </a:stretch>
        </p:blipFill>
        <p:spPr>
          <a:xfrm>
            <a:off x="285750" y="461962"/>
            <a:ext cx="8572500" cy="4219575"/>
          </a:xfrm>
          <a:prstGeom prst="rect">
            <a:avLst/>
          </a:prstGeom>
        </p:spPr>
      </p:pic>
    </p:spTree>
    <p:extLst>
      <p:ext uri="{BB962C8B-B14F-4D97-AF65-F5344CB8AC3E}">
        <p14:creationId xmlns:p14="http://schemas.microsoft.com/office/powerpoint/2010/main" val="3635693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156939" y="274516"/>
            <a:ext cx="6844061" cy="4612756"/>
          </a:xfrm>
          <a:prstGeom prst="rect">
            <a:avLst/>
          </a:prstGeom>
          <a:blipFill>
            <a:blip r:embed="rId2" cstate="print"/>
            <a:stretch>
              <a:fillRect/>
            </a:stretch>
          </a:blipFill>
        </p:spPr>
        <p:txBody>
          <a:bodyPr wrap="square" lIns="0" tIns="0" rIns="0" bIns="0" rtlCol="0"/>
          <a:lstStyle/>
          <a:p>
            <a:pPr defTabSz="342900">
              <a:buClrTx/>
            </a:pPr>
            <a:endParaRPr sz="1350" kern="1200">
              <a:latin typeface="Calibri" panose="020F0502020204030204"/>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954B1-A89E-44BD-FE57-E7A41EDD6CEA}"/>
              </a:ext>
            </a:extLst>
          </p:cNvPr>
          <p:cNvSpPr>
            <a:spLocks noGrp="1"/>
          </p:cNvSpPr>
          <p:nvPr>
            <p:ph type="ctrTitle"/>
          </p:nvPr>
        </p:nvSpPr>
        <p:spPr>
          <a:xfrm>
            <a:off x="356150" y="2897125"/>
            <a:ext cx="8520600" cy="2052600"/>
          </a:xfrm>
        </p:spPr>
        <p:txBody>
          <a:bodyPr wrap="square" anchor="b">
            <a:normAutofit/>
          </a:bodyPr>
          <a:lstStyle/>
          <a:p>
            <a:pPr>
              <a:lnSpc>
                <a:spcPct val="90000"/>
              </a:lnSpc>
            </a:pP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193C7CF7-9A04-5B52-11C2-9ABD881D1593}"/>
              </a:ext>
            </a:extLst>
          </p:cNvPr>
          <p:cNvSpPr>
            <a:spLocks noGrp="1"/>
          </p:cNvSpPr>
          <p:nvPr>
            <p:ph type="subTitle" idx="1"/>
          </p:nvPr>
        </p:nvSpPr>
        <p:spPr>
          <a:xfrm>
            <a:off x="311700" y="427475"/>
            <a:ext cx="8520600" cy="792600"/>
          </a:xfrm>
        </p:spPr>
        <p:txBody>
          <a:bodyPr wrap="square" anchor="t">
            <a:normAutofit/>
          </a:bodyPr>
          <a:lstStyle/>
          <a:p>
            <a:pPr>
              <a:spcAft>
                <a:spcPts val="600"/>
              </a:spcAft>
            </a:pPr>
            <a:r>
              <a:rPr lang="en-US" dirty="0"/>
              <a:t>LATEST NEWS</a:t>
            </a:r>
          </a:p>
        </p:txBody>
      </p:sp>
      <p:sp>
        <p:nvSpPr>
          <p:cNvPr id="4" name="TextBox 3">
            <a:extLst>
              <a:ext uri="{FF2B5EF4-FFF2-40B4-BE49-F238E27FC236}">
                <a16:creationId xmlns:a16="http://schemas.microsoft.com/office/drawing/2014/main" id="{779B4A99-06E6-E59B-6589-2998EDDA5733}"/>
              </a:ext>
            </a:extLst>
          </p:cNvPr>
          <p:cNvSpPr txBox="1"/>
          <p:nvPr/>
        </p:nvSpPr>
        <p:spPr>
          <a:xfrm>
            <a:off x="2133600" y="1220075"/>
            <a:ext cx="4572000" cy="2246769"/>
          </a:xfrm>
          <a:prstGeom prst="rect">
            <a:avLst/>
          </a:prstGeom>
          <a:noFill/>
        </p:spPr>
        <p:txBody>
          <a:bodyPr wrap="square">
            <a:spAutoFit/>
          </a:bodyPr>
          <a:lstStyle/>
          <a:p>
            <a:endParaRPr lang="en-US" dirty="0"/>
          </a:p>
          <a:p>
            <a:r>
              <a:rPr lang="en-US" dirty="0"/>
              <a:t>https://www.ft.com/content/03cb69bf-2c55-497d-ad07-2ca40ec6bfcd</a:t>
            </a:r>
          </a:p>
          <a:p>
            <a:endParaRPr lang="en-US" dirty="0"/>
          </a:p>
          <a:p>
            <a:r>
              <a:rPr lang="en-US" dirty="0"/>
              <a:t>https://www.gob.mx/sre/prensa/mexico-and-brazil-reaffirm-strategic-relationship-with-bilateral-cooperation-agreements</a:t>
            </a:r>
          </a:p>
          <a:p>
            <a:endParaRPr lang="en-US" dirty="0"/>
          </a:p>
          <a:p>
            <a:r>
              <a:rPr lang="en-US" dirty="0"/>
              <a:t>https://www.reuters.com/world/china-colombia-sign-belt-road-cooperation-pact-2025-05-14/</a:t>
            </a:r>
          </a:p>
        </p:txBody>
      </p:sp>
    </p:spTree>
    <p:extLst>
      <p:ext uri="{BB962C8B-B14F-4D97-AF65-F5344CB8AC3E}">
        <p14:creationId xmlns:p14="http://schemas.microsoft.com/office/powerpoint/2010/main" val="1752903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A087FF-53C3-D0FD-AF25-FF6839315D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A9F490-AA31-957A-58C5-1EC9A05C01B1}"/>
              </a:ext>
            </a:extLst>
          </p:cNvPr>
          <p:cNvSpPr>
            <a:spLocks noGrp="1"/>
          </p:cNvSpPr>
          <p:nvPr>
            <p:ph type="ctrTitle"/>
          </p:nvPr>
        </p:nvSpPr>
        <p:spPr>
          <a:xfrm>
            <a:off x="438700" y="2571750"/>
            <a:ext cx="8520600" cy="2052600"/>
          </a:xfrm>
        </p:spPr>
        <p:txBody>
          <a:bodyPr wrap="square" anchor="b">
            <a:normAutofit fontScale="90000"/>
          </a:bodyPr>
          <a:lstStyle/>
          <a:p>
            <a:pPr>
              <a:lnSpc>
                <a:spcPct val="90000"/>
              </a:lnSpc>
            </a:pPr>
            <a:r>
              <a:rPr lang="en-US" sz="4400" dirty="0"/>
              <a:t>LATAM R&amp;D Investment</a:t>
            </a:r>
            <a:br>
              <a:rPr lang="en-US" sz="4400" dirty="0"/>
            </a:br>
            <a:br>
              <a:rPr lang="en-US" sz="4400" dirty="0"/>
            </a:br>
            <a:r>
              <a:rPr lang="en-US" sz="1800" dirty="0"/>
              <a:t>Latin America and the Caribbean (LAC), in turn, have seen their share decline from 3% to 2% between 2000 and 2023. </a:t>
            </a:r>
            <a:br>
              <a:rPr lang="en-US" sz="1800" dirty="0"/>
            </a:br>
            <a:r>
              <a:rPr lang="en-US" sz="1800" dirty="0"/>
              <a:t>In Latin America, Brazil, the region’s largest contributor, fall from 2% in 2000 to 1.3% in 2023. Argentina and Mexico also experienced declines. (WIPO, 2024)</a:t>
            </a:r>
            <a:br>
              <a:rPr lang="en-US" sz="4400" dirty="0"/>
            </a:br>
            <a:br>
              <a:rPr lang="en-US" sz="4400" dirty="0"/>
            </a:br>
            <a:r>
              <a:rPr lang="en-US" sz="4400" dirty="0"/>
              <a:t>LATAM Productivity </a:t>
            </a: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DA9B750F-83E6-030A-5BD1-792D3BC66155}"/>
              </a:ext>
            </a:extLst>
          </p:cNvPr>
          <p:cNvSpPr>
            <a:spLocks noGrp="1"/>
          </p:cNvSpPr>
          <p:nvPr>
            <p:ph type="subTitle" idx="1"/>
          </p:nvPr>
        </p:nvSpPr>
        <p:spPr>
          <a:xfrm>
            <a:off x="375200" y="3291325"/>
            <a:ext cx="8520600" cy="792600"/>
          </a:xfrm>
        </p:spPr>
        <p:txBody>
          <a:bodyPr wrap="square" anchor="t">
            <a:noAutofit/>
          </a:bodyPr>
          <a:lstStyle/>
          <a:p>
            <a:pPr>
              <a:spcAft>
                <a:spcPts val="600"/>
              </a:spcAft>
              <a:buFont typeface="Arial" panose="020B0604020202020204" pitchFamily="34" charset="0"/>
              <a:buChar char="•"/>
            </a:pPr>
            <a:r>
              <a:rPr lang="en-US" sz="1600" dirty="0"/>
              <a:t>In 1960, LAC’s GDP per worker was 35% of U.S. levels. By 2019, it had dropped to 28%.</a:t>
            </a:r>
          </a:p>
          <a:p>
            <a:pPr>
              <a:spcAft>
                <a:spcPts val="600"/>
              </a:spcAft>
              <a:buFont typeface="Arial" panose="020B0604020202020204" pitchFamily="34" charset="0"/>
              <a:buChar char="•"/>
            </a:pPr>
            <a:r>
              <a:rPr lang="en-US" sz="1600" dirty="0"/>
              <a:t>Between 1995–2019, LAC averaged 0.8% annual productivity growth, while OECD countries grew at 1.7%.</a:t>
            </a:r>
          </a:p>
          <a:p>
            <a:pPr>
              <a:spcAft>
                <a:spcPts val="600"/>
              </a:spcAft>
              <a:buFont typeface="Arial" panose="020B0604020202020204" pitchFamily="34" charset="0"/>
              <a:buChar char="•"/>
            </a:pPr>
            <a:r>
              <a:rPr lang="en-US" sz="1600" dirty="0"/>
              <a:t>From 2015–2019, productivity growth in LAC slowed to just 0.3% per year, the lowest of any global region.</a:t>
            </a:r>
          </a:p>
        </p:txBody>
      </p:sp>
    </p:spTree>
    <p:extLst>
      <p:ext uri="{BB962C8B-B14F-4D97-AF65-F5344CB8AC3E}">
        <p14:creationId xmlns:p14="http://schemas.microsoft.com/office/powerpoint/2010/main" val="4277974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6597EA-E8F3-7DFF-CCC3-B04F7AEE8A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605553-FAD3-1D8F-49AB-B9A3DD79765E}"/>
              </a:ext>
            </a:extLst>
          </p:cNvPr>
          <p:cNvSpPr>
            <a:spLocks noGrp="1"/>
          </p:cNvSpPr>
          <p:nvPr>
            <p:ph type="ctrTitle"/>
          </p:nvPr>
        </p:nvSpPr>
        <p:spPr>
          <a:xfrm>
            <a:off x="445050" y="3063098"/>
            <a:ext cx="8520600" cy="2052600"/>
          </a:xfrm>
        </p:spPr>
        <p:txBody>
          <a:bodyPr wrap="square" anchor="b">
            <a:normAutofit fontScale="90000"/>
          </a:bodyPr>
          <a:lstStyle/>
          <a:p>
            <a:pPr>
              <a:lnSpc>
                <a:spcPct val="90000"/>
              </a:lnSpc>
            </a:pPr>
            <a:br>
              <a:rPr lang="en-US" sz="1800" dirty="0"/>
            </a:br>
            <a:br>
              <a:rPr lang="en-US" sz="1800" dirty="0"/>
            </a:br>
            <a:br>
              <a:rPr lang="en-US" sz="1800" dirty="0"/>
            </a:br>
            <a:br>
              <a:rPr lang="en-US" sz="1800" dirty="0"/>
            </a:br>
            <a:r>
              <a:rPr lang="en-US" sz="1800" dirty="0"/>
              <a:t>In LAC, the top 4 firms in a given market capture 60% of total sales, compared to 40% in the OECD.</a:t>
            </a:r>
            <a:br>
              <a:rPr lang="en-US" sz="1800" dirty="0"/>
            </a:br>
            <a:br>
              <a:rPr lang="en-US" sz="1800" dirty="0"/>
            </a:br>
            <a:r>
              <a:rPr lang="en-US" sz="1800" dirty="0"/>
              <a:t>In Brazil and Peru, market concentration ranks among the highest in the world.</a:t>
            </a:r>
            <a:br>
              <a:rPr lang="en-US" sz="1800" dirty="0"/>
            </a:br>
            <a:br>
              <a:rPr lang="en-US" sz="1800" dirty="0"/>
            </a:br>
            <a:r>
              <a:rPr lang="en-US" sz="1800" dirty="0"/>
              <a:t>From 2005 to 2015, concentration increased in 10 of 11 LAC countries. In contrast, it decreased in most OECD countries. </a:t>
            </a: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EDAC4D62-D59C-02F3-BDC2-8C395EAACC38}"/>
              </a:ext>
            </a:extLst>
          </p:cNvPr>
          <p:cNvSpPr>
            <a:spLocks noGrp="1"/>
          </p:cNvSpPr>
          <p:nvPr>
            <p:ph type="subTitle" idx="1"/>
          </p:nvPr>
        </p:nvSpPr>
        <p:spPr>
          <a:xfrm>
            <a:off x="445050" y="3854073"/>
            <a:ext cx="8520600" cy="1160025"/>
          </a:xfrm>
        </p:spPr>
        <p:txBody>
          <a:bodyPr wrap="square" anchor="t">
            <a:normAutofit fontScale="77500" lnSpcReduction="20000"/>
          </a:bodyPr>
          <a:lstStyle/>
          <a:p>
            <a:pPr>
              <a:spcAft>
                <a:spcPts val="600"/>
              </a:spcAft>
            </a:pPr>
            <a:r>
              <a:rPr lang="en-US" dirty="0">
                <a:highlight>
                  <a:srgbClr val="FFFF00"/>
                </a:highlight>
              </a:rPr>
              <a:t> </a:t>
            </a:r>
          </a:p>
          <a:p>
            <a:pPr>
              <a:spcAft>
                <a:spcPts val="600"/>
              </a:spcAft>
            </a:pPr>
            <a:r>
              <a:rPr lang="en-US" dirty="0">
                <a:highlight>
                  <a:srgbClr val="FFFF00"/>
                </a:highlight>
              </a:rPr>
              <a:t>High market concentration reduces pressure to innovate or invest in efficiency.</a:t>
            </a:r>
          </a:p>
        </p:txBody>
      </p:sp>
      <p:pic>
        <p:nvPicPr>
          <p:cNvPr id="3" name="Picture 2">
            <a:extLst>
              <a:ext uri="{FF2B5EF4-FFF2-40B4-BE49-F238E27FC236}">
                <a16:creationId xmlns:a16="http://schemas.microsoft.com/office/drawing/2014/main" id="{02246BDC-F656-21EB-1FBB-9FAE1D8DB545}"/>
              </a:ext>
            </a:extLst>
          </p:cNvPr>
          <p:cNvPicPr>
            <a:picLocks noChangeAspect="1"/>
          </p:cNvPicPr>
          <p:nvPr/>
        </p:nvPicPr>
        <p:blipFill>
          <a:blip r:embed="rId2"/>
          <a:stretch>
            <a:fillRect/>
          </a:stretch>
        </p:blipFill>
        <p:spPr>
          <a:xfrm>
            <a:off x="2731622" y="189148"/>
            <a:ext cx="3694578" cy="2078200"/>
          </a:xfrm>
          <a:prstGeom prst="rect">
            <a:avLst/>
          </a:prstGeom>
        </p:spPr>
      </p:pic>
    </p:spTree>
    <p:extLst>
      <p:ext uri="{BB962C8B-B14F-4D97-AF65-F5344CB8AC3E}">
        <p14:creationId xmlns:p14="http://schemas.microsoft.com/office/powerpoint/2010/main" val="2006353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45130-E7BF-198A-0F4D-9291D5F2B3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93337A-E863-5C37-E192-09ED37493FAE}"/>
              </a:ext>
            </a:extLst>
          </p:cNvPr>
          <p:cNvSpPr>
            <a:spLocks noGrp="1"/>
          </p:cNvSpPr>
          <p:nvPr>
            <p:ph type="ctrTitle"/>
          </p:nvPr>
        </p:nvSpPr>
        <p:spPr>
          <a:xfrm>
            <a:off x="311700" y="256775"/>
            <a:ext cx="8520600" cy="2052600"/>
          </a:xfrm>
        </p:spPr>
        <p:txBody>
          <a:bodyPr wrap="square" anchor="b">
            <a:normAutofit fontScale="90000"/>
          </a:bodyPr>
          <a:lstStyle/>
          <a:p>
            <a:pPr>
              <a:lnSpc>
                <a:spcPct val="90000"/>
              </a:lnSpc>
            </a:pPr>
            <a:r>
              <a:rPr lang="en-US" sz="4400" dirty="0"/>
              <a:t>Ways to increase SME’s productivity</a:t>
            </a: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728F2499-D967-B67B-4391-B5CFDC582692}"/>
              </a:ext>
            </a:extLst>
          </p:cNvPr>
          <p:cNvSpPr>
            <a:spLocks noGrp="1"/>
          </p:cNvSpPr>
          <p:nvPr>
            <p:ph type="subTitle" idx="1"/>
          </p:nvPr>
        </p:nvSpPr>
        <p:spPr>
          <a:xfrm>
            <a:off x="241850" y="1665725"/>
            <a:ext cx="8520600" cy="792600"/>
          </a:xfrm>
        </p:spPr>
        <p:txBody>
          <a:bodyPr wrap="square" anchor="t">
            <a:noAutofit/>
          </a:bodyPr>
          <a:lstStyle/>
          <a:p>
            <a:pPr>
              <a:spcAft>
                <a:spcPts val="600"/>
              </a:spcAft>
            </a:pPr>
            <a:r>
              <a:rPr lang="en-US" sz="1800" dirty="0"/>
              <a:t>Economic growth coupled with technological innovation will boost the productivity of economic enterprises and increase people’s welfare. </a:t>
            </a:r>
          </a:p>
          <a:p>
            <a:pPr>
              <a:spcAft>
                <a:spcPts val="600"/>
              </a:spcAft>
            </a:pPr>
            <a:endParaRPr lang="en-US" sz="1800" dirty="0"/>
          </a:p>
          <a:p>
            <a:pPr>
              <a:spcAft>
                <a:spcPts val="600"/>
              </a:spcAft>
              <a:buFont typeface="Arial" panose="020B0604020202020204" pitchFamily="34" charset="0"/>
              <a:buChar char="•"/>
            </a:pPr>
            <a:r>
              <a:rPr lang="en-US" sz="1800" dirty="0"/>
              <a:t>Government policies</a:t>
            </a:r>
          </a:p>
          <a:p>
            <a:pPr>
              <a:spcAft>
                <a:spcPts val="600"/>
              </a:spcAft>
              <a:buFont typeface="Arial" panose="020B0604020202020204" pitchFamily="34" charset="0"/>
              <a:buChar char="•"/>
            </a:pPr>
            <a:r>
              <a:rPr lang="en-US" sz="1800" dirty="0"/>
              <a:t>Business capital support </a:t>
            </a:r>
          </a:p>
          <a:p>
            <a:pPr>
              <a:spcAft>
                <a:spcPts val="600"/>
              </a:spcAft>
              <a:buFont typeface="Arial" panose="020B0604020202020204" pitchFamily="34" charset="0"/>
              <a:buChar char="•"/>
            </a:pPr>
            <a:r>
              <a:rPr lang="en-US" sz="1800" dirty="0"/>
              <a:t>Human resource capacity </a:t>
            </a:r>
          </a:p>
          <a:p>
            <a:pPr>
              <a:spcAft>
                <a:spcPts val="600"/>
              </a:spcAft>
            </a:pPr>
            <a:r>
              <a:rPr lang="en-US" sz="1800" dirty="0"/>
              <a:t>Strengthening simultaneously have a positive effect on the development of SMEs</a:t>
            </a:r>
          </a:p>
          <a:p>
            <a:pPr>
              <a:spcAft>
                <a:spcPts val="600"/>
              </a:spcAft>
            </a:pPr>
            <a:endParaRPr lang="en-US" sz="1800" dirty="0"/>
          </a:p>
          <a:p>
            <a:pPr>
              <a:spcAft>
                <a:spcPts val="600"/>
              </a:spcAft>
            </a:pPr>
            <a:endParaRPr lang="en-US" sz="1800" dirty="0"/>
          </a:p>
        </p:txBody>
      </p:sp>
    </p:spTree>
    <p:extLst>
      <p:ext uri="{BB962C8B-B14F-4D97-AF65-F5344CB8AC3E}">
        <p14:creationId xmlns:p14="http://schemas.microsoft.com/office/powerpoint/2010/main" val="1659306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954B1-A89E-44BD-FE57-E7A41EDD6CEA}"/>
              </a:ext>
            </a:extLst>
          </p:cNvPr>
          <p:cNvSpPr>
            <a:spLocks noGrp="1"/>
          </p:cNvSpPr>
          <p:nvPr>
            <p:ph type="ctrTitle"/>
          </p:nvPr>
        </p:nvSpPr>
        <p:spPr>
          <a:xfrm>
            <a:off x="311708" y="744575"/>
            <a:ext cx="8520600" cy="2052600"/>
          </a:xfrm>
        </p:spPr>
        <p:txBody>
          <a:bodyPr wrap="square" anchor="b">
            <a:normAutofit/>
          </a:bodyPr>
          <a:lstStyle/>
          <a:p>
            <a:pPr>
              <a:lnSpc>
                <a:spcPct val="90000"/>
              </a:lnSpc>
            </a:pPr>
            <a:r>
              <a:rPr lang="en-US" sz="4400" dirty="0"/>
              <a:t> </a:t>
            </a: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193C7CF7-9A04-5B52-11C2-9ABD881D1593}"/>
              </a:ext>
            </a:extLst>
          </p:cNvPr>
          <p:cNvSpPr>
            <a:spLocks noGrp="1"/>
          </p:cNvSpPr>
          <p:nvPr>
            <p:ph type="subTitle" idx="1"/>
          </p:nvPr>
        </p:nvSpPr>
        <p:spPr>
          <a:xfrm>
            <a:off x="311700" y="2834125"/>
            <a:ext cx="8520600" cy="792600"/>
          </a:xfrm>
        </p:spPr>
        <p:txBody>
          <a:bodyPr wrap="square" anchor="t">
            <a:normAutofit/>
          </a:bodyPr>
          <a:lstStyle/>
          <a:p>
            <a:pPr>
              <a:spcAft>
                <a:spcPts val="600"/>
              </a:spcAft>
            </a:pPr>
            <a:r>
              <a:rPr lang="en-US" err="1"/>
              <a:t>Muchas</a:t>
            </a:r>
            <a:r>
              <a:rPr lang="en-US"/>
              <a:t> Gracias</a:t>
            </a:r>
          </a:p>
        </p:txBody>
      </p:sp>
      <p:pic>
        <p:nvPicPr>
          <p:cNvPr id="3" name="Online Media 2" title="Future of work. The Global South perspective.">
            <a:hlinkClick r:id="" action="ppaction://media"/>
            <a:extLst>
              <a:ext uri="{FF2B5EF4-FFF2-40B4-BE49-F238E27FC236}">
                <a16:creationId xmlns:a16="http://schemas.microsoft.com/office/drawing/2014/main" id="{79488F51-089D-DD0C-D794-A940DBDCC92A}"/>
              </a:ext>
            </a:extLst>
          </p:cNvPr>
          <p:cNvPicPr>
            <a:picLocks noRot="1" noChangeAspect="1"/>
          </p:cNvPicPr>
          <p:nvPr>
            <a:videoFile r:link="rId1"/>
          </p:nvPr>
        </p:nvPicPr>
        <p:blipFill>
          <a:blip r:embed="rId3"/>
          <a:stretch>
            <a:fillRect/>
          </a:stretch>
        </p:blipFill>
        <p:spPr>
          <a:xfrm>
            <a:off x="15875" y="0"/>
            <a:ext cx="9110663" cy="5143500"/>
          </a:xfrm>
          <a:prstGeom prst="rect">
            <a:avLst/>
          </a:prstGeom>
        </p:spPr>
      </p:pic>
    </p:spTree>
    <p:extLst>
      <p:ext uri="{BB962C8B-B14F-4D97-AF65-F5344CB8AC3E}">
        <p14:creationId xmlns:p14="http://schemas.microsoft.com/office/powerpoint/2010/main" val="384356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954B1-A89E-44BD-FE57-E7A41EDD6CEA}"/>
              </a:ext>
            </a:extLst>
          </p:cNvPr>
          <p:cNvSpPr>
            <a:spLocks noGrp="1"/>
          </p:cNvSpPr>
          <p:nvPr>
            <p:ph type="title"/>
          </p:nvPr>
        </p:nvSpPr>
        <p:spPr>
          <a:xfrm>
            <a:off x="265500" y="0"/>
            <a:ext cx="4045200" cy="1482300"/>
          </a:xfrm>
        </p:spPr>
        <p:txBody>
          <a:bodyPr wrap="square" anchor="b">
            <a:normAutofit/>
          </a:bodyPr>
          <a:lstStyle/>
          <a:p>
            <a:r>
              <a:rPr lang="en-US" dirty="0"/>
              <a:t>Book</a:t>
            </a:r>
            <a:br>
              <a:rPr lang="en-US" dirty="0"/>
            </a:br>
            <a:endParaRPr lang="en-US" dirty="0"/>
          </a:p>
        </p:txBody>
      </p:sp>
      <p:sp>
        <p:nvSpPr>
          <p:cNvPr id="8" name="Subtitle 2">
            <a:extLst>
              <a:ext uri="{FF2B5EF4-FFF2-40B4-BE49-F238E27FC236}">
                <a16:creationId xmlns:a16="http://schemas.microsoft.com/office/drawing/2014/main" id="{93980383-E2C0-BD30-886E-FB4369352417}"/>
              </a:ext>
            </a:extLst>
          </p:cNvPr>
          <p:cNvSpPr>
            <a:spLocks noGrp="1"/>
          </p:cNvSpPr>
          <p:nvPr>
            <p:ph type="subTitle" idx="1"/>
          </p:nvPr>
        </p:nvSpPr>
        <p:spPr>
          <a:xfrm>
            <a:off x="265500" y="2803075"/>
            <a:ext cx="4045200" cy="1235100"/>
          </a:xfrm>
        </p:spPr>
        <p:txBody>
          <a:bodyPr/>
          <a:lstStyle/>
          <a:p>
            <a:endParaRPr lang="en-US" dirty="0"/>
          </a:p>
          <a:p>
            <a:endParaRPr lang="en-US" dirty="0"/>
          </a:p>
          <a:p>
            <a:r>
              <a:rPr lang="en-US" dirty="0"/>
              <a:t>Entrepreneurship and Reflexivity: Critical Visions from the Global South (Palgrave Macmillan), Forthcoming, August 2025.</a:t>
            </a:r>
          </a:p>
          <a:p>
            <a:endParaRPr lang="en-US" dirty="0"/>
          </a:p>
        </p:txBody>
      </p:sp>
      <p:sp>
        <p:nvSpPr>
          <p:cNvPr id="10" name="Text Placeholder 3">
            <a:extLst>
              <a:ext uri="{FF2B5EF4-FFF2-40B4-BE49-F238E27FC236}">
                <a16:creationId xmlns:a16="http://schemas.microsoft.com/office/drawing/2014/main" id="{099DC10C-749C-D917-74D1-9D8D6FE4DED2}"/>
              </a:ext>
            </a:extLst>
          </p:cNvPr>
          <p:cNvSpPr>
            <a:spLocks noGrp="1"/>
          </p:cNvSpPr>
          <p:nvPr>
            <p:ph type="body" idx="2"/>
          </p:nvPr>
        </p:nvSpPr>
        <p:spPr>
          <a:xfrm>
            <a:off x="4939500" y="724075"/>
            <a:ext cx="3837000" cy="3695100"/>
          </a:xfrm>
        </p:spPr>
        <p:txBody>
          <a:bodyPr/>
          <a:lstStyle/>
          <a:p>
            <a:r>
              <a:rPr lang="en-US" dirty="0"/>
              <a:t>Editors:</a:t>
            </a:r>
          </a:p>
          <a:p>
            <a:pPr marL="114300" indent="0">
              <a:buNone/>
            </a:pPr>
            <a:r>
              <a:rPr lang="en-US" dirty="0"/>
              <a:t>Oscar Javier Montiel Mendez (UACJ)</a:t>
            </a:r>
          </a:p>
          <a:p>
            <a:pPr marL="114300" indent="0">
              <a:buNone/>
            </a:pPr>
            <a:r>
              <a:rPr lang="en-US" dirty="0"/>
              <a:t>Rosa Azalea Canales Garcia (UAEMEX)</a:t>
            </a:r>
          </a:p>
          <a:p>
            <a:pPr marL="114300" indent="0">
              <a:buNone/>
            </a:pPr>
            <a:r>
              <a:rPr lang="en-US" dirty="0"/>
              <a:t>Anel Flores </a:t>
            </a:r>
            <a:r>
              <a:rPr lang="en-US" dirty="0" err="1"/>
              <a:t>Novelo</a:t>
            </a:r>
            <a:r>
              <a:rPr lang="en-US" dirty="0"/>
              <a:t> (UADY)</a:t>
            </a:r>
          </a:p>
          <a:p>
            <a:pPr marL="114300" indent="0">
              <a:buNone/>
            </a:pPr>
            <a:r>
              <a:rPr lang="en-US" dirty="0"/>
              <a:t>Duncan Pelly (Fisk University)</a:t>
            </a:r>
          </a:p>
          <a:p>
            <a:endParaRPr lang="en-US" dirty="0"/>
          </a:p>
          <a:p>
            <a:r>
              <a:rPr lang="en-US" dirty="0"/>
              <a:t>Profile:</a:t>
            </a:r>
          </a:p>
          <a:p>
            <a:endParaRPr lang="en-US" dirty="0"/>
          </a:p>
          <a:p>
            <a:pPr marL="114300" indent="0">
              <a:buNone/>
            </a:pPr>
            <a:r>
              <a:rPr lang="en-US" dirty="0"/>
              <a:t>11 countries</a:t>
            </a:r>
          </a:p>
          <a:p>
            <a:pPr marL="114300" indent="0">
              <a:buNone/>
            </a:pPr>
            <a:r>
              <a:rPr lang="en-US" dirty="0"/>
              <a:t>51 researchers</a:t>
            </a:r>
          </a:p>
          <a:p>
            <a:pPr marL="114300" indent="0">
              <a:buNone/>
            </a:pPr>
            <a:r>
              <a:rPr lang="en-US" dirty="0"/>
              <a:t>26 universities</a:t>
            </a:r>
          </a:p>
          <a:p>
            <a:pPr marL="114300" indent="0">
              <a:buNone/>
            </a:pPr>
            <a:r>
              <a:rPr lang="en-US" dirty="0"/>
              <a:t>24 Chapters</a:t>
            </a:r>
          </a:p>
          <a:p>
            <a:pPr marL="114300" indent="0">
              <a:buNone/>
            </a:pPr>
            <a:endParaRPr lang="en-US" dirty="0"/>
          </a:p>
        </p:txBody>
      </p:sp>
      <p:pic>
        <p:nvPicPr>
          <p:cNvPr id="4" name="Picture 3">
            <a:extLst>
              <a:ext uri="{FF2B5EF4-FFF2-40B4-BE49-F238E27FC236}">
                <a16:creationId xmlns:a16="http://schemas.microsoft.com/office/drawing/2014/main" id="{DEF2BE3E-97D7-31F1-9FB3-BADCD67B28C4}"/>
              </a:ext>
            </a:extLst>
          </p:cNvPr>
          <p:cNvPicPr>
            <a:picLocks noChangeAspect="1"/>
          </p:cNvPicPr>
          <p:nvPr/>
        </p:nvPicPr>
        <p:blipFill>
          <a:blip r:embed="rId2"/>
          <a:stretch>
            <a:fillRect/>
          </a:stretch>
        </p:blipFill>
        <p:spPr>
          <a:xfrm>
            <a:off x="339771" y="698528"/>
            <a:ext cx="4073461" cy="2838422"/>
          </a:xfrm>
          <a:prstGeom prst="rect">
            <a:avLst/>
          </a:prstGeom>
        </p:spPr>
      </p:pic>
    </p:spTree>
    <p:extLst>
      <p:ext uri="{BB962C8B-B14F-4D97-AF65-F5344CB8AC3E}">
        <p14:creationId xmlns:p14="http://schemas.microsoft.com/office/powerpoint/2010/main" val="374013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4D1CB-6C58-D0CD-282E-B3527D6F4E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B8B896-A4CD-48BA-4235-C6D8C01365AF}"/>
              </a:ext>
            </a:extLst>
          </p:cNvPr>
          <p:cNvSpPr>
            <a:spLocks noGrp="1"/>
          </p:cNvSpPr>
          <p:nvPr>
            <p:ph type="ctrTitle"/>
          </p:nvPr>
        </p:nvSpPr>
        <p:spPr>
          <a:xfrm>
            <a:off x="311700" y="1807825"/>
            <a:ext cx="8520600" cy="2052600"/>
          </a:xfrm>
        </p:spPr>
        <p:txBody>
          <a:bodyPr wrap="square" anchor="b">
            <a:normAutofit/>
          </a:bodyPr>
          <a:lstStyle/>
          <a:p>
            <a:pPr>
              <a:lnSpc>
                <a:spcPct val="90000"/>
              </a:lnSpc>
            </a:pPr>
            <a:r>
              <a:rPr lang="en-US" sz="4400" dirty="0"/>
              <a:t>oscar.montiel@uacj.mx </a:t>
            </a:r>
            <a:br>
              <a:rPr lang="en-US" sz="4400" dirty="0"/>
            </a:br>
            <a:br>
              <a:rPr lang="en-US" sz="4400" dirty="0"/>
            </a:br>
            <a:endParaRPr lang="en-US" sz="4400" dirty="0"/>
          </a:p>
        </p:txBody>
      </p:sp>
      <p:sp>
        <p:nvSpPr>
          <p:cNvPr id="10" name="Text Placeholder 3">
            <a:extLst>
              <a:ext uri="{FF2B5EF4-FFF2-40B4-BE49-F238E27FC236}">
                <a16:creationId xmlns:a16="http://schemas.microsoft.com/office/drawing/2014/main" id="{5865518E-4779-34DD-2C90-B6B503E8A4E6}"/>
              </a:ext>
            </a:extLst>
          </p:cNvPr>
          <p:cNvSpPr>
            <a:spLocks noGrp="1"/>
          </p:cNvSpPr>
          <p:nvPr>
            <p:ph type="subTitle" idx="1"/>
          </p:nvPr>
        </p:nvSpPr>
        <p:spPr>
          <a:xfrm>
            <a:off x="311700" y="2834125"/>
            <a:ext cx="8520600" cy="792600"/>
          </a:xfrm>
        </p:spPr>
        <p:txBody>
          <a:bodyPr wrap="square" anchor="t">
            <a:normAutofit/>
          </a:bodyPr>
          <a:lstStyle/>
          <a:p>
            <a:pPr>
              <a:spcAft>
                <a:spcPts val="600"/>
              </a:spcAft>
            </a:pPr>
            <a:endParaRPr lang="en-US" dirty="0"/>
          </a:p>
        </p:txBody>
      </p:sp>
    </p:spTree>
    <p:extLst>
      <p:ext uri="{BB962C8B-B14F-4D97-AF65-F5344CB8AC3E}">
        <p14:creationId xmlns:p14="http://schemas.microsoft.com/office/powerpoint/2010/main" val="2305683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p:nvPr/>
        </p:nvSpPr>
        <p:spPr>
          <a:xfrm rot="-1762334">
            <a:off x="121639" y="2273311"/>
            <a:ext cx="11116625" cy="4458795"/>
          </a:xfrm>
          <a:prstGeom prst="rect">
            <a:avLst/>
          </a:prstGeom>
          <a:solidFill>
            <a:srgbClr val="FF83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5"/>
          <p:cNvSpPr txBox="1">
            <a:spLocks noGrp="1"/>
          </p:cNvSpPr>
          <p:nvPr>
            <p:ph type="ctrTitle"/>
          </p:nvPr>
        </p:nvSpPr>
        <p:spPr>
          <a:xfrm rot="417">
            <a:off x="0" y="128588"/>
            <a:ext cx="4948238" cy="122555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solidFill>
                  <a:schemeClr val="lt1"/>
                </a:solidFill>
                <a:latin typeface="Poppins"/>
                <a:ea typeface="Poppins"/>
                <a:cs typeface="Poppins"/>
                <a:sym typeface="Poppins"/>
              </a:rPr>
              <a:t>Global North </a:t>
            </a:r>
            <a:endParaRPr b="1">
              <a:solidFill>
                <a:schemeClr val="lt1"/>
              </a:solidFill>
              <a:latin typeface="Poppins"/>
              <a:ea typeface="Poppins"/>
              <a:cs typeface="Poppins"/>
              <a:sym typeface="Poppins"/>
            </a:endParaRPr>
          </a:p>
        </p:txBody>
      </p:sp>
      <p:sp>
        <p:nvSpPr>
          <p:cNvPr id="72" name="Google Shape;72;p15"/>
          <p:cNvSpPr txBox="1">
            <a:spLocks noGrp="1"/>
          </p:cNvSpPr>
          <p:nvPr>
            <p:ph type="subTitle" idx="1"/>
          </p:nvPr>
        </p:nvSpPr>
        <p:spPr>
          <a:xfrm>
            <a:off x="0" y="1354138"/>
            <a:ext cx="4554538" cy="29876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US" sz="1800" dirty="0">
                <a:latin typeface="Montserrat SemiBold"/>
                <a:ea typeface="Montserrat SemiBold"/>
                <a:cs typeface="Montserrat SemiBold"/>
                <a:sym typeface="Montserrat SemiBold"/>
              </a:rPr>
              <a:t>United States</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Canada</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Japan</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Europe</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South Korea</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Singapore</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Australia</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r>
              <a:rPr lang="en" sz="1800" dirty="0">
                <a:latin typeface="Montserrat SemiBold"/>
                <a:ea typeface="Montserrat SemiBold"/>
                <a:cs typeface="Montserrat SemiBold"/>
                <a:sym typeface="Montserrat SemiBold"/>
              </a:rPr>
              <a:t>New Zealand</a:t>
            </a:r>
            <a:endParaRPr sz="1800" dirty="0">
              <a:latin typeface="Montserrat SemiBold"/>
              <a:ea typeface="Montserrat SemiBold"/>
              <a:cs typeface="Montserrat SemiBold"/>
              <a:sym typeface="Montserrat SemiBold"/>
            </a:endParaRPr>
          </a:p>
          <a:p>
            <a:pPr marL="0" lvl="0" indent="0" algn="l" rtl="0">
              <a:spcBef>
                <a:spcPts val="0"/>
              </a:spcBef>
              <a:spcAft>
                <a:spcPts val="0"/>
              </a:spcAft>
              <a:buNone/>
            </a:pPr>
            <a:endParaRPr sz="1800" dirty="0"/>
          </a:p>
          <a:p>
            <a:pPr marL="0" lvl="0" indent="0" algn="l" rtl="0">
              <a:spcBef>
                <a:spcPts val="0"/>
              </a:spcBef>
              <a:spcAft>
                <a:spcPts val="0"/>
              </a:spcAft>
              <a:buNone/>
            </a:pPr>
            <a:endParaRPr sz="1400" dirty="0"/>
          </a:p>
        </p:txBody>
      </p:sp>
      <p:sp>
        <p:nvSpPr>
          <p:cNvPr id="73" name="Google Shape;73;p15"/>
          <p:cNvSpPr txBox="1">
            <a:spLocks noGrp="1"/>
          </p:cNvSpPr>
          <p:nvPr>
            <p:ph type="ctrTitle"/>
          </p:nvPr>
        </p:nvSpPr>
        <p:spPr>
          <a:xfrm rot="1260">
            <a:off x="4032303" y="4043104"/>
            <a:ext cx="4912200" cy="919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solidFill>
                  <a:schemeClr val="lt1"/>
                </a:solidFill>
                <a:latin typeface="Poppins"/>
                <a:ea typeface="Poppins"/>
                <a:cs typeface="Poppins"/>
                <a:sym typeface="Poppins"/>
              </a:rPr>
              <a:t>Global South</a:t>
            </a:r>
            <a:endParaRPr b="1">
              <a:solidFill>
                <a:schemeClr val="lt1"/>
              </a:solidFill>
              <a:latin typeface="Poppins"/>
              <a:ea typeface="Poppins"/>
              <a:cs typeface="Poppins"/>
              <a:sym typeface="Poppins"/>
            </a:endParaRPr>
          </a:p>
        </p:txBody>
      </p:sp>
      <p:sp>
        <p:nvSpPr>
          <p:cNvPr id="74" name="Google Shape;74;p15"/>
          <p:cNvSpPr txBox="1">
            <a:spLocks noGrp="1"/>
          </p:cNvSpPr>
          <p:nvPr>
            <p:ph type="subTitle" idx="1"/>
          </p:nvPr>
        </p:nvSpPr>
        <p:spPr>
          <a:xfrm>
            <a:off x="4294470" y="1354138"/>
            <a:ext cx="4555500" cy="1507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1800" b="1" i="1" dirty="0">
                <a:solidFill>
                  <a:srgbClr val="EFEFEF"/>
                </a:solidFill>
                <a:latin typeface="Montserrat"/>
                <a:ea typeface="Montserrat"/>
                <a:cs typeface="Montserrat"/>
                <a:sym typeface="Montserrat"/>
              </a:rPr>
              <a:t>Most countries </a:t>
            </a:r>
            <a:endParaRPr sz="1800" b="1" i="1" dirty="0">
              <a:solidFill>
                <a:srgbClr val="EFEFEF"/>
              </a:solidFill>
              <a:latin typeface="Montserrat"/>
              <a:ea typeface="Montserrat"/>
              <a:cs typeface="Montserrat"/>
              <a:sym typeface="Montserrat"/>
            </a:endParaRPr>
          </a:p>
          <a:p>
            <a:pPr marL="0" lvl="0" indent="0" algn="r" rtl="0">
              <a:spcBef>
                <a:spcPts val="0"/>
              </a:spcBef>
              <a:spcAft>
                <a:spcPts val="0"/>
              </a:spcAft>
              <a:buNone/>
            </a:pPr>
            <a:r>
              <a:rPr lang="en" sz="1800" b="1" i="1" dirty="0">
                <a:solidFill>
                  <a:srgbClr val="EFEFEF"/>
                </a:solidFill>
                <a:latin typeface="Montserrat"/>
                <a:ea typeface="Montserrat"/>
                <a:cs typeface="Montserrat"/>
                <a:sym typeface="Montserrat"/>
              </a:rPr>
              <a:t>are in Asia and Africa, Latin America.</a:t>
            </a:r>
            <a:endParaRPr sz="1800" b="1" i="1" dirty="0">
              <a:solidFill>
                <a:srgbClr val="EFEFEF"/>
              </a:solidFill>
              <a:latin typeface="Montserrat"/>
              <a:ea typeface="Montserrat"/>
              <a:cs typeface="Montserrat"/>
              <a:sym typeface="Montserrat"/>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Philippines</a:t>
            </a:r>
            <a:endParaRPr sz="1800" dirty="0">
              <a:latin typeface="Montserrat SemiBold"/>
              <a:ea typeface="Montserrat SemiBold"/>
              <a:cs typeface="Montserrat SemiBold"/>
              <a:sym typeface="Montserrat SemiBold"/>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Malaysia </a:t>
            </a:r>
            <a:endParaRPr sz="1800" dirty="0">
              <a:latin typeface="Montserrat SemiBold"/>
              <a:ea typeface="Montserrat SemiBold"/>
              <a:cs typeface="Montserrat SemiBold"/>
              <a:sym typeface="Montserrat SemiBold"/>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Haiti</a:t>
            </a: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China</a:t>
            </a:r>
            <a:endParaRPr sz="1800" dirty="0">
              <a:latin typeface="Montserrat SemiBold"/>
              <a:ea typeface="Montserrat SemiBold"/>
              <a:cs typeface="Montserrat SemiBold"/>
              <a:sym typeface="Montserrat SemiBold"/>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Lebanon</a:t>
            </a:r>
            <a:endParaRPr sz="1800" dirty="0">
              <a:latin typeface="Montserrat SemiBold"/>
              <a:ea typeface="Montserrat SemiBold"/>
              <a:cs typeface="Montserrat SemiBold"/>
              <a:sym typeface="Montserrat SemiBold"/>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Chad</a:t>
            </a:r>
            <a:endParaRPr sz="1800" dirty="0">
              <a:latin typeface="Montserrat SemiBold"/>
              <a:ea typeface="Montserrat SemiBold"/>
              <a:cs typeface="Montserrat SemiBold"/>
              <a:sym typeface="Montserrat SemiBold"/>
            </a:endParaRPr>
          </a:p>
          <a:p>
            <a:pPr marL="0" lvl="0" indent="0" algn="r" rtl="0">
              <a:spcBef>
                <a:spcPts val="0"/>
              </a:spcBef>
              <a:spcAft>
                <a:spcPts val="0"/>
              </a:spcAft>
              <a:buNone/>
            </a:pPr>
            <a:r>
              <a:rPr lang="en" sz="1800" dirty="0">
                <a:latin typeface="Montserrat SemiBold"/>
                <a:ea typeface="Montserrat SemiBold"/>
                <a:cs typeface="Montserrat SemiBold"/>
                <a:sym typeface="Montserrat SemiBold"/>
              </a:rPr>
              <a:t>Brazil</a:t>
            </a:r>
            <a:endParaRPr sz="1800" dirty="0">
              <a:latin typeface="Montserrat SemiBold"/>
              <a:ea typeface="Montserrat SemiBold"/>
              <a:cs typeface="Montserrat SemiBold"/>
              <a:sym typeface="Montserrat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F7B78CC-BC5B-DCA4-76A4-D0592C347A57}"/>
              </a:ext>
            </a:extLst>
          </p:cNvPr>
          <p:cNvPicPr>
            <a:picLocks noChangeAspect="1"/>
          </p:cNvPicPr>
          <p:nvPr/>
        </p:nvPicPr>
        <p:blipFill>
          <a:blip r:embed="rId2"/>
          <a:stretch>
            <a:fillRect/>
          </a:stretch>
        </p:blipFill>
        <p:spPr>
          <a:xfrm>
            <a:off x="1835151" y="0"/>
            <a:ext cx="5892799" cy="5143500"/>
          </a:xfrm>
          <a:prstGeom prst="rect">
            <a:avLst/>
          </a:prstGeom>
        </p:spPr>
      </p:pic>
    </p:spTree>
    <p:extLst>
      <p:ext uri="{BB962C8B-B14F-4D97-AF65-F5344CB8AC3E}">
        <p14:creationId xmlns:p14="http://schemas.microsoft.com/office/powerpoint/2010/main" val="2376074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6FDAD82-9C78-6BCC-6402-8D469973102F}"/>
              </a:ext>
            </a:extLst>
          </p:cNvPr>
          <p:cNvSpPr>
            <a:spLocks noGrp="1"/>
          </p:cNvSpPr>
          <p:nvPr>
            <p:ph type="title"/>
          </p:nvPr>
        </p:nvSpPr>
        <p:spPr>
          <a:xfrm>
            <a:off x="265500" y="1233175"/>
            <a:ext cx="4045200" cy="1482300"/>
          </a:xfrm>
        </p:spPr>
        <p:txBody>
          <a:bodyPr/>
          <a:lstStyle/>
          <a:p>
            <a:r>
              <a:rPr lang="en-US" dirty="0"/>
              <a:t>Global South</a:t>
            </a:r>
          </a:p>
        </p:txBody>
      </p:sp>
      <p:sp>
        <p:nvSpPr>
          <p:cNvPr id="10" name="Subtitle 2">
            <a:extLst>
              <a:ext uri="{FF2B5EF4-FFF2-40B4-BE49-F238E27FC236}">
                <a16:creationId xmlns:a16="http://schemas.microsoft.com/office/drawing/2014/main" id="{6D058BE7-BDB0-043C-7B6A-C0D85863AFF6}"/>
              </a:ext>
            </a:extLst>
          </p:cNvPr>
          <p:cNvSpPr>
            <a:spLocks noGrp="1"/>
          </p:cNvSpPr>
          <p:nvPr>
            <p:ph type="subTitle" idx="1"/>
          </p:nvPr>
        </p:nvSpPr>
        <p:spPr>
          <a:xfrm>
            <a:off x="265500" y="2803075"/>
            <a:ext cx="4045200" cy="1235100"/>
          </a:xfrm>
        </p:spPr>
        <p:txBody>
          <a:bodyPr/>
          <a:lstStyle/>
          <a:p>
            <a:endParaRPr lang="en-US"/>
          </a:p>
        </p:txBody>
      </p:sp>
      <p:sp>
        <p:nvSpPr>
          <p:cNvPr id="3" name="TextBox 2">
            <a:extLst>
              <a:ext uri="{FF2B5EF4-FFF2-40B4-BE49-F238E27FC236}">
                <a16:creationId xmlns:a16="http://schemas.microsoft.com/office/drawing/2014/main" id="{147F8879-7BE7-E33C-E505-D94943C48F80}"/>
              </a:ext>
            </a:extLst>
          </p:cNvPr>
          <p:cNvSpPr txBox="1"/>
          <p:nvPr/>
        </p:nvSpPr>
        <p:spPr>
          <a:xfrm>
            <a:off x="4902329" y="724200"/>
            <a:ext cx="3837000" cy="3695100"/>
          </a:xfrm>
          <a:prstGeom prst="rect">
            <a:avLst/>
          </a:prstGeom>
          <a:noFill/>
          <a:ln>
            <a:noFill/>
          </a:ln>
        </p:spPr>
        <p:txBody>
          <a:bodyPr spcFirstLastPara="1" wrap="square" lIns="91425" tIns="91425" rIns="91425" bIns="91425" anchor="ctr" anchorCtr="0">
            <a:normAutofit/>
          </a:bodyPr>
          <a:lstStyle/>
          <a:p>
            <a:pPr marL="114300">
              <a:lnSpc>
                <a:spcPct val="200000"/>
              </a:lnSpc>
              <a:spcAft>
                <a:spcPts val="600"/>
              </a:spcAft>
              <a:buClr>
                <a:schemeClr val="dk2"/>
              </a:buClr>
              <a:buSzPts val="1800"/>
            </a:pPr>
            <a:r>
              <a:rPr lang="en-US" sz="1100" dirty="0">
                <a:solidFill>
                  <a:schemeClr val="dk2"/>
                </a:solidFill>
              </a:rPr>
              <a:t>I</a:t>
            </a:r>
            <a:r>
              <a:rPr lang="en-US" sz="1100" b="0" i="0" u="none" strike="noStrike" cap="none" dirty="0">
                <a:solidFill>
                  <a:schemeClr val="dk2"/>
                </a:solidFill>
                <a:latin typeface="Arial"/>
                <a:ea typeface="Arial"/>
                <a:cs typeface="Arial"/>
                <a:sym typeface="Arial"/>
              </a:rPr>
              <a:t>t references an entire history of colonialism, neo-imperialism, and differential economic and social change through which large inequalities in living standards, life expectancy, and access to resources are maintained.</a:t>
            </a:r>
          </a:p>
        </p:txBody>
      </p:sp>
    </p:spTree>
    <p:extLst>
      <p:ext uri="{BB962C8B-B14F-4D97-AF65-F5344CB8AC3E}">
        <p14:creationId xmlns:p14="http://schemas.microsoft.com/office/powerpoint/2010/main" val="959195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2" name="Google Shape;92;p18"/>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800" b="1"/>
              <a:t>Global South</a:t>
            </a:r>
          </a:p>
        </p:txBody>
      </p:sp>
      <p:graphicFrame>
        <p:nvGraphicFramePr>
          <p:cNvPr id="94" name="Google Shape;91;p18">
            <a:extLst>
              <a:ext uri="{FF2B5EF4-FFF2-40B4-BE49-F238E27FC236}">
                <a16:creationId xmlns:a16="http://schemas.microsoft.com/office/drawing/2014/main" id="{795610C0-506C-1D4C-9AB1-7146493E718F}"/>
              </a:ext>
            </a:extLst>
          </p:cNvPr>
          <p:cNvGraphicFramePr/>
          <p:nvPr>
            <p:extLst>
              <p:ext uri="{D42A27DB-BD31-4B8C-83A1-F6EECF244321}">
                <p14:modId xmlns:p14="http://schemas.microsoft.com/office/powerpoint/2010/main" val="2320111714"/>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800" b="1"/>
              <a:t>Global North</a:t>
            </a:r>
          </a:p>
        </p:txBody>
      </p:sp>
      <p:graphicFrame>
        <p:nvGraphicFramePr>
          <p:cNvPr id="82" name="Google Shape;80;p16">
            <a:extLst>
              <a:ext uri="{FF2B5EF4-FFF2-40B4-BE49-F238E27FC236}">
                <a16:creationId xmlns:a16="http://schemas.microsoft.com/office/drawing/2014/main" id="{22D36A0E-D448-457D-060E-E8E0565DA5EB}"/>
              </a:ext>
            </a:extLst>
          </p:cNvPr>
          <p:cNvGraphicFramePr/>
          <p:nvPr>
            <p:extLst>
              <p:ext uri="{D42A27DB-BD31-4B8C-83A1-F6EECF244321}">
                <p14:modId xmlns:p14="http://schemas.microsoft.com/office/powerpoint/2010/main" val="3521804944"/>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800" b="1"/>
              <a:t>Global North</a:t>
            </a:r>
          </a:p>
        </p:txBody>
      </p:sp>
      <p:graphicFrame>
        <p:nvGraphicFramePr>
          <p:cNvPr id="88" name="Google Shape;86;p17">
            <a:extLst>
              <a:ext uri="{FF2B5EF4-FFF2-40B4-BE49-F238E27FC236}">
                <a16:creationId xmlns:a16="http://schemas.microsoft.com/office/drawing/2014/main" id="{835C6490-BB89-0DC6-9FE9-7B8DCC03751C}"/>
              </a:ext>
            </a:extLst>
          </p:cNvPr>
          <p:cNvGraphicFramePr/>
          <p:nvPr>
            <p:extLst>
              <p:ext uri="{D42A27DB-BD31-4B8C-83A1-F6EECF244321}">
                <p14:modId xmlns:p14="http://schemas.microsoft.com/office/powerpoint/2010/main" val="3176405012"/>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8" name="Google Shape;98;p19"/>
          <p:cNvSpPr txBox="1">
            <a:spLocks noGrp="1"/>
          </p:cNvSpPr>
          <p:nvPr>
            <p:ph type="title"/>
          </p:nvPr>
        </p:nvSpPr>
        <p:spPr>
          <a:xfrm>
            <a:off x="311700" y="445025"/>
            <a:ext cx="8520600" cy="5727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2600" b="1"/>
              <a:t>Global South</a:t>
            </a:r>
          </a:p>
        </p:txBody>
      </p:sp>
      <p:graphicFrame>
        <p:nvGraphicFramePr>
          <p:cNvPr id="100" name="Google Shape;97;p19">
            <a:extLst>
              <a:ext uri="{FF2B5EF4-FFF2-40B4-BE49-F238E27FC236}">
                <a16:creationId xmlns:a16="http://schemas.microsoft.com/office/drawing/2014/main" id="{00B6E833-5D4E-8B72-E542-64564C4F26A9}"/>
              </a:ext>
            </a:extLst>
          </p:cNvPr>
          <p:cNvGraphicFramePr/>
          <p:nvPr>
            <p:extLst>
              <p:ext uri="{D42A27DB-BD31-4B8C-83A1-F6EECF244321}">
                <p14:modId xmlns:p14="http://schemas.microsoft.com/office/powerpoint/2010/main" val="2365703721"/>
              </p:ext>
            </p:extLst>
          </p:nvPr>
        </p:nvGraphicFramePr>
        <p:xfrm>
          <a:off x="311700" y="12082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2332</TotalTime>
  <Words>1079</Words>
  <Application>Microsoft Office PowerPoint</Application>
  <PresentationFormat>On-screen Show (16:9)</PresentationFormat>
  <Paragraphs>136</Paragraphs>
  <Slides>26</Slides>
  <Notes>7</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Montserrat SemiBold</vt:lpstr>
      <vt:lpstr>Montserrat</vt:lpstr>
      <vt:lpstr>Poppins</vt:lpstr>
      <vt:lpstr>Calibri</vt:lpstr>
      <vt:lpstr>Arial</vt:lpstr>
      <vt:lpstr>Georgia</vt:lpstr>
      <vt:lpstr>Calibri Light</vt:lpstr>
      <vt:lpstr>Simple Light</vt:lpstr>
      <vt:lpstr>Retrospect</vt:lpstr>
      <vt:lpstr>Global North </vt:lpstr>
      <vt:lpstr>PowerPoint Presentation</vt:lpstr>
      <vt:lpstr>Global North </vt:lpstr>
      <vt:lpstr>PowerPoint Presentation</vt:lpstr>
      <vt:lpstr>Global South</vt:lpstr>
      <vt:lpstr>Global South</vt:lpstr>
      <vt:lpstr>Global North</vt:lpstr>
      <vt:lpstr>Global North</vt:lpstr>
      <vt:lpstr>Global South</vt:lpstr>
      <vt:lpstr>PowerPoint Presentation</vt:lpstr>
      <vt:lpstr>The world has change  Unipolar vs. Multipolar</vt:lpstr>
      <vt:lpstr>PowerPoint Presentation</vt:lpstr>
      <vt:lpstr>PowerPoint Presentation</vt:lpstr>
      <vt:lpstr>PowerPoint Presentation</vt:lpstr>
      <vt:lpstr>PowerPoint Presentation</vt:lpstr>
      <vt:lpstr>PowerPoint Presentation</vt:lpstr>
      <vt:lpstr>South Global (BRICS) Entrepreneurship Data </vt:lpstr>
      <vt:lpstr>PowerPoint Presentation</vt:lpstr>
      <vt:lpstr>PowerPoint Presentation</vt:lpstr>
      <vt:lpstr>  </vt:lpstr>
      <vt:lpstr>LATAM R&amp;D Investment  Latin America and the Caribbean (LAC), in turn, have seen their share decline from 3% to 2% between 2000 and 2023.  In Latin America, Brazil, the region’s largest contributor, fall from 2% in 2000 to 1.3% in 2023. Argentina and Mexico also experienced declines. (WIPO, 2024)  LATAM Productivity   </vt:lpstr>
      <vt:lpstr>    In LAC, the top 4 firms in a given market capture 60% of total sales, compared to 40% in the OECD.  In Brazil and Peru, market concentration ranks among the highest in the world.  From 2005 to 2015, concentration increased in 10 of 11 LAC countries. In contrast, it decreased in most OECD countries.   </vt:lpstr>
      <vt:lpstr>Ways to increase SME’s productivity  </vt:lpstr>
      <vt:lpstr>   </vt:lpstr>
      <vt:lpstr>Book </vt:lpstr>
      <vt:lpstr>oscar.montiel@uacj.mx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 M</dc:creator>
  <cp:lastModifiedBy>J M</cp:lastModifiedBy>
  <cp:revision>49</cp:revision>
  <dcterms:modified xsi:type="dcterms:W3CDTF">2025-11-06T13:14:52Z</dcterms:modified>
</cp:coreProperties>
</file>