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18" r:id="rId2"/>
    <p:sldId id="398" r:id="rId3"/>
    <p:sldId id="408" r:id="rId4"/>
    <p:sldId id="411" r:id="rId5"/>
    <p:sldId id="261" r:id="rId6"/>
    <p:sldId id="265" r:id="rId7"/>
    <p:sldId id="259" r:id="rId8"/>
    <p:sldId id="430" r:id="rId9"/>
    <p:sldId id="425" r:id="rId10"/>
    <p:sldId id="262" r:id="rId11"/>
    <p:sldId id="263" r:id="rId12"/>
    <p:sldId id="431" r:id="rId13"/>
    <p:sldId id="428" r:id="rId14"/>
    <p:sldId id="269" r:id="rId15"/>
    <p:sldId id="264" r:id="rId16"/>
    <p:sldId id="267" r:id="rId17"/>
    <p:sldId id="268" r:id="rId18"/>
    <p:sldId id="270" r:id="rId19"/>
    <p:sldId id="271" r:id="rId20"/>
    <p:sldId id="419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C4202-B077-4E68-B5A2-A273C1D566FE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1D299-68FA-4B7C-942E-385805A8542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875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B043A504-B23D-D0CB-4C4C-E97E260041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4CA866A0-3FFE-A686-DBA9-C5FEA33588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F2F94EC5-034F-5F00-7204-50EDD077B4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2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87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B043A504-B23D-D0CB-4C4C-E97E260041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4CA866A0-3FFE-A686-DBA9-C5FEA33588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F2F94EC5-034F-5F00-7204-50EDD077B4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3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600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B043A504-B23D-D0CB-4C4C-E97E260041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4CA866A0-3FFE-A686-DBA9-C5FEA33588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F2F94EC5-034F-5F00-7204-50EDD077B4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4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537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3AC9D-036D-4773-97C0-61E8F93F6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A16EE057-9024-F095-BA37-0A6A0C1F2A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50C69FFC-6793-CA0E-16ED-ECDC4A4E3C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64926384-4B64-C352-CD67-D5F72CB672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8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44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B65C4-B2D1-8938-8238-DFDA02354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06F5A81E-CCE9-E7A5-84E6-75143C2341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87BBEEE7-951C-493B-C8C6-F7AAB75987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506739E9-3C68-90DD-69A5-59E29D79ED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9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48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7DA62-6CC6-7008-5206-ACAF178F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CB6D5B09-7389-DBAC-A984-62722D9F463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79FD5B0D-CE34-F11B-F667-25D53530E3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07EAAF47-4AF0-E10A-DA56-43D29378BB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12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074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2C77E-9BFB-9431-D803-37C5DEA6E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5BB08D6D-0850-C4AB-3D78-88CB536E2F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DD50E801-4C7E-A04A-F187-3279C324267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4ED4821F-AF9D-C526-BCD3-8F9D01126E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13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511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C1D299-68FA-4B7C-942E-385805A85423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20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3FEA3-EFCF-E867-8840-B7FD394A2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2488EDE9-68CA-8E32-F896-D6179A9A07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C0BD919B-E4B5-2E36-3E43-E02C7F67B3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18EFF012-2513-20C6-1AF1-598036D41A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31561A4F-0A7E-4522-9331-AEC625A914D5}" type="slidenum">
              <a:rPr lang="es-CO" altLang="es-ES" smtClean="0">
                <a:latin typeface="Calibri" panose="020F0502020204030204" pitchFamily="34" charset="0"/>
              </a:rPr>
              <a:pPr/>
              <a:t>20</a:t>
            </a:fld>
            <a:endParaRPr lang="es-CO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04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1CF80-52E3-C267-3980-596DFE5C52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FCA4472-379E-37B5-7F03-00BC6FD40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CDF504-4C55-4187-6C35-B7E7DBCE6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AB997C-DAE0-49D8-38DE-04861A848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60CA01-EB9D-F6EE-4D81-9B5D81D37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46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C25F1-8600-1EFC-1CB0-8A312AA14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0E1D9E-FBC8-7C5D-6F16-572617494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637353-874E-99A1-F36B-9A6CD4CD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B1F983-3156-BC50-5221-EA9E775F4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1697B2-886A-A18E-41FA-05955047E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99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E43028-F3ED-576C-691D-17AA6593A3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E572135-5F70-B50E-1138-29C3810A4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53634F-9398-D250-3D2A-6931F69FD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32332C-BFD9-1E13-4684-2AE51F209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E84C82-F175-A031-B8C7-7A882454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62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C4E7E5-5C27-B834-C5D8-02277BB83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7DB71C-E0C3-74C2-256F-B0AD68986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E1386D-4FA3-6CC6-7365-76C6D895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5F09F9-A168-C50F-655E-6E866D5DD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CD07F0-8C1C-EE30-5F67-81FB4375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989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275B5-6045-5ED1-DA9E-298F28BA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5300E7-DB34-4C69-0782-0EB76A21A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269747-7149-5B54-17A8-A31E0E95E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9B8792-9455-1AC6-C586-B04AA8B7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3E3012-A507-51DC-AD88-342604C88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13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3B140-2564-9815-DF2D-346339402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56256E-0579-EF2D-5865-950763AD7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E911C4-14CE-FFEE-4085-5F1FAC7C6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84BE08-06E3-3F0B-14F2-722AE4498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FBD9E2-9CD2-0D3D-DFCB-336B5DF2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961A01-DBAE-4BAD-99B6-1AB2F2014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66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6A2E2E-C08B-B42A-B2D7-3F3EEEA1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E76AD9-E679-F4C3-14E0-9018F7E9A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CA3B2D8-6D3A-42DE-1B26-5A2E305E2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C6CD6FC-F56C-C6BA-0DF8-C0B9BA728D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A85F02B-1195-622B-1BD6-179A8E1F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73FF097-D4DC-0527-A1D8-A0214725E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7C76D6C-C6F0-0082-A016-CA596AB9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4C69C6D-9A6B-2EA0-A92A-41D6982B8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68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30E7B-6092-D4E9-F30E-19082722E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CF127A-0196-5C1A-A9C3-25ECB0A4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5DF22B-8375-8101-CC11-ED71D3426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2D1E2CA-D69E-3676-39C5-E6679756B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117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F3EF016-CEC1-8048-2630-6CF19747E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6C6282E-97CA-8396-9E94-49E212960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6F48E31-8F6B-B93C-D036-D7602941A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089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1358F5-6117-D8BF-16C8-E554B917A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29BBF5-3310-5F02-6B7E-C928ECD61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E0A0284-BAC5-A5F9-B5D4-8585397A4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AC473C-E196-3496-28D6-919AA327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19B9ED-563D-EA0D-7778-BE09A7B71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C3FA7F-AC4B-1715-7814-D88AC6B3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776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37E3F7-27A8-8E22-57B4-C0AE5EEBB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3D0CAE2-EC11-29E1-018F-157CB8D8B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F03B45-01CA-EAE2-810B-9BBDA605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6701A7-03CE-3417-1E3D-3E172E4B1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BCC89B5-30CC-FBDC-46AC-831549185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CEC09BB-ED51-FA18-DF3B-7960FC78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311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342DB-31CF-69C6-AA8F-EACC6BEE4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3C39A3-0512-41EC-2F74-194F8482C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9A0B5B-A293-C02F-16EE-B58888E9A5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9D4BD5-07BA-4D67-821E-4D084AB90B07}" type="datetimeFigureOut">
              <a:rPr lang="es-MX" smtClean="0"/>
              <a:t>24/11/2025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9E9B45-E646-6C80-51E0-28BF8ED88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339FB4-7471-6FD2-0F4F-EA433E662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2AC7FC-EB2C-406D-A562-95DF23BA72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372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24.png"/><Relationship Id="rId10" Type="http://schemas.openxmlformats.org/officeDocument/2006/relationships/image" Target="../media/image27.jpeg"/><Relationship Id="rId4" Type="http://schemas.openxmlformats.org/officeDocument/2006/relationships/image" Target="../media/image3.png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"/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tif"/><Relationship Id="rId5" Type="http://schemas.openxmlformats.org/officeDocument/2006/relationships/image" Target="../media/image39.tif"/><Relationship Id="rId4" Type="http://schemas.openxmlformats.org/officeDocument/2006/relationships/image" Target="../media/image38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tif"/><Relationship Id="rId5" Type="http://schemas.openxmlformats.org/officeDocument/2006/relationships/image" Target="../media/image44.tif"/><Relationship Id="rId4" Type="http://schemas.openxmlformats.org/officeDocument/2006/relationships/image" Target="../media/image43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"/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tif"/><Relationship Id="rId4" Type="http://schemas.openxmlformats.org/officeDocument/2006/relationships/image" Target="../media/image48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"/><Relationship Id="rId2" Type="http://schemas.openxmlformats.org/officeDocument/2006/relationships/image" Target="../media/image50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tif"/><Relationship Id="rId4" Type="http://schemas.openxmlformats.org/officeDocument/2006/relationships/image" Target="../media/image5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3.png"/><Relationship Id="rId10" Type="http://schemas.openxmlformats.org/officeDocument/2006/relationships/image" Target="../media/image21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D6F45589-A131-29EB-E4EE-08DAD3A37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922" y="409097"/>
            <a:ext cx="2743200" cy="938400"/>
          </a:xfrm>
          <a:prstGeom prst="rect">
            <a:avLst/>
          </a:prstGeom>
        </p:spPr>
      </p:pic>
      <p:sp>
        <p:nvSpPr>
          <p:cNvPr id="4" name="Rectángulo 1">
            <a:extLst>
              <a:ext uri="{FF2B5EF4-FFF2-40B4-BE49-F238E27FC236}">
                <a16:creationId xmlns:a16="http://schemas.microsoft.com/office/drawing/2014/main" id="{D983F887-4D69-DBBD-DFB5-28372827A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647" y="1603200"/>
            <a:ext cx="9175770" cy="261610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ctr">
              <a:defRPr/>
            </a:pPr>
            <a:r>
              <a:rPr lang="es-MX" altLang="es-E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</a:rPr>
              <a:t>Entrevista de radio: </a:t>
            </a:r>
          </a:p>
          <a:p>
            <a:pPr algn="ctr">
              <a:defRPr/>
            </a:pPr>
            <a:r>
              <a:rPr lang="es-MX" altLang="es-E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</a:rPr>
              <a:t>Evaluación de la </a:t>
            </a:r>
            <a:r>
              <a:rPr lang="es-MX" altLang="es-ES" sz="32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</a:rPr>
              <a:t>bioactivación</a:t>
            </a:r>
            <a:r>
              <a:rPr lang="es-MX" altLang="es-E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</a:rPr>
              <a:t> superficial de implantes personalizados por CAD/CAM en modelo animal</a:t>
            </a:r>
            <a:endParaRPr lang="en-US" dirty="0">
              <a:solidFill>
                <a:prstClr val="black"/>
              </a:solidFill>
              <a:latin typeface="Baskerville Old Face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Ebrima" panose="02000000000000000000" pitchFamily="2" charset="0"/>
                <a:cs typeface="Ebrima" panose="02000000000000000000" pitchFamily="2" charset="0"/>
              </a:rPr>
              <a:t>Dr. Javier S. Castro Carmona</a:t>
            </a:r>
            <a:endParaRPr kumimoji="0" lang="en-US" alt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askerville Old Face" panose="02020602080505020303" pitchFamily="18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524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2F1C7-A5D5-5762-6E72-ADF901DDF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Marcador de contenido 4" descr="Imagen que contiene foto, alimentos, diferente, pequeño&#10;&#10;El contenido generado por IA puede ser incorrecto.">
            <a:extLst>
              <a:ext uri="{FF2B5EF4-FFF2-40B4-BE49-F238E27FC236}">
                <a16:creationId xmlns:a16="http://schemas.microsoft.com/office/drawing/2014/main" id="{5C73C5DF-81C2-40BE-09DF-C8CE03FD6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495" y="1618193"/>
            <a:ext cx="7572730" cy="4312945"/>
          </a:xfrm>
        </p:spPr>
      </p:pic>
    </p:spTree>
    <p:extLst>
      <p:ext uri="{BB962C8B-B14F-4D97-AF65-F5344CB8AC3E}">
        <p14:creationId xmlns:p14="http://schemas.microsoft.com/office/powerpoint/2010/main" val="2596765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FE24BA-888B-236E-A8B8-6C2ECBC6B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Marcador de contenido 4" descr="Imagen que contiene foto, interior, diferente, alimentos&#10;&#10;El contenido generado por IA puede ser incorrecto.">
            <a:extLst>
              <a:ext uri="{FF2B5EF4-FFF2-40B4-BE49-F238E27FC236}">
                <a16:creationId xmlns:a16="http://schemas.microsoft.com/office/drawing/2014/main" id="{F4406EE9-5011-0FC6-5516-D0D35994E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87" y="1014524"/>
            <a:ext cx="9809300" cy="5197464"/>
          </a:xfrm>
        </p:spPr>
      </p:pic>
    </p:spTree>
    <p:extLst>
      <p:ext uri="{BB962C8B-B14F-4D97-AF65-F5344CB8AC3E}">
        <p14:creationId xmlns:p14="http://schemas.microsoft.com/office/powerpoint/2010/main" val="2522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BBD6B-1204-E7E5-9B34-2A46707A2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AB22B2AF-CA2F-A984-D24B-8D4E6705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12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E33694-63FD-9E0B-6DC1-091C536C9616}"/>
              </a:ext>
            </a:extLst>
          </p:cNvPr>
          <p:cNvCxnSpPr/>
          <p:nvPr/>
        </p:nvCxnSpPr>
        <p:spPr>
          <a:xfrm flipH="1">
            <a:off x="11654005" y="2295959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D54CDDA0-B537-F331-AB17-E65DACDDE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8B41CB29-F4BA-3667-E184-73FA988EE996}"/>
              </a:ext>
            </a:extLst>
          </p:cNvPr>
          <p:cNvSpPr txBox="1">
            <a:spLocks/>
          </p:cNvSpPr>
          <p:nvPr/>
        </p:nvSpPr>
        <p:spPr bwMode="auto">
          <a:xfrm>
            <a:off x="3495292" y="481387"/>
            <a:ext cx="5201415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Metodología: Pruebas </a:t>
            </a:r>
            <a:r>
              <a:rPr lang="es-MX" altLang="es-ES" sz="3200" b="1" i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 vivo 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3A310CC8-478C-2298-521B-769CC579CB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2" y="5935707"/>
            <a:ext cx="1620000" cy="60241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D604F65-22E7-07B6-9C73-7870C4151F59}"/>
              </a:ext>
            </a:extLst>
          </p:cNvPr>
          <p:cNvSpPr txBox="1"/>
          <p:nvPr/>
        </p:nvSpPr>
        <p:spPr>
          <a:xfrm>
            <a:off x="7325469" y="5860344"/>
            <a:ext cx="4245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Muestras integradas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741B16B2-CE1A-ADB0-FB5C-536CFA175FB0}"/>
              </a:ext>
            </a:extLst>
          </p:cNvPr>
          <p:cNvGrpSpPr/>
          <p:nvPr/>
        </p:nvGrpSpPr>
        <p:grpSpPr>
          <a:xfrm>
            <a:off x="903511" y="1187335"/>
            <a:ext cx="3941958" cy="4483329"/>
            <a:chOff x="3561348" y="2022185"/>
            <a:chExt cx="3941958" cy="4483329"/>
          </a:xfrm>
        </p:grpSpPr>
        <p:pic>
          <p:nvPicPr>
            <p:cNvPr id="15" name="Imagen 14" descr="Imagen que contiene alimentos, tabla, cama&#10;&#10;Descripción generada automáticamente">
              <a:extLst>
                <a:ext uri="{FF2B5EF4-FFF2-40B4-BE49-F238E27FC236}">
                  <a16:creationId xmlns:a16="http://schemas.microsoft.com/office/drawing/2014/main" id="{513A3347-F36D-E591-6349-304B8876B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61" t="37230" r="25361" b="29356"/>
            <a:stretch/>
          </p:blipFill>
          <p:spPr>
            <a:xfrm>
              <a:off x="3561348" y="2022185"/>
              <a:ext cx="2534652" cy="2245895"/>
            </a:xfrm>
            <a:prstGeom prst="rect">
              <a:avLst/>
            </a:prstGeom>
          </p:spPr>
        </p:pic>
        <p:pic>
          <p:nvPicPr>
            <p:cNvPr id="16" name="Imagen 15" descr="Imagen que contiene interior, taza, tabla, tazón&#10;&#10;Descripción generada automáticamente">
              <a:extLst>
                <a:ext uri="{FF2B5EF4-FFF2-40B4-BE49-F238E27FC236}">
                  <a16:creationId xmlns:a16="http://schemas.microsoft.com/office/drawing/2014/main" id="{C1240ECC-27C8-C184-AEDB-3C60F5AA3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5109022" y="4111230"/>
              <a:ext cx="2394284" cy="2394284"/>
            </a:xfrm>
            <a:prstGeom prst="rect">
              <a:avLst/>
            </a:prstGeom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3074A03-1FD5-6EDA-6AB0-202A4034A25E}"/>
                </a:ext>
              </a:extLst>
            </p:cNvPr>
            <p:cNvSpPr/>
            <p:nvPr/>
          </p:nvSpPr>
          <p:spPr>
            <a:xfrm>
              <a:off x="4716379" y="3015916"/>
              <a:ext cx="513348" cy="4652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EFBA0884-9662-9D5A-96D0-4B18F0352B0A}"/>
                </a:ext>
              </a:extLst>
            </p:cNvPr>
            <p:cNvCxnSpPr>
              <a:cxnSpLocks/>
            </p:cNvCxnSpPr>
            <p:nvPr/>
          </p:nvCxnSpPr>
          <p:spPr>
            <a:xfrm>
              <a:off x="5229727" y="3015916"/>
              <a:ext cx="2273579" cy="10953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967EC836-A597-929D-655A-1BF545FCEEE7}"/>
                </a:ext>
              </a:extLst>
            </p:cNvPr>
            <p:cNvCxnSpPr>
              <a:cxnSpLocks/>
            </p:cNvCxnSpPr>
            <p:nvPr/>
          </p:nvCxnSpPr>
          <p:spPr>
            <a:xfrm>
              <a:off x="4716379" y="3481137"/>
              <a:ext cx="392642" cy="29998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06041648-EB49-5B60-A443-6750A017EC95}"/>
              </a:ext>
            </a:extLst>
          </p:cNvPr>
          <p:cNvGrpSpPr/>
          <p:nvPr/>
        </p:nvGrpSpPr>
        <p:grpSpPr>
          <a:xfrm>
            <a:off x="5707511" y="1313238"/>
            <a:ext cx="4911112" cy="4332922"/>
            <a:chOff x="5707511" y="1313238"/>
            <a:chExt cx="4911112" cy="4332922"/>
          </a:xfrm>
        </p:grpSpPr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48B0B455-AB28-F4AF-5E7F-EF014F95B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7" t="33198" r="38828" b="10728"/>
            <a:stretch/>
          </p:blipFill>
          <p:spPr>
            <a:xfrm>
              <a:off x="5707511" y="1313238"/>
              <a:ext cx="2695991" cy="2245895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044318C7-B117-96B3-1569-9EAB2BABB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5765" y="3033302"/>
              <a:ext cx="2612858" cy="2612858"/>
            </a:xfrm>
            <a:prstGeom prst="rect">
              <a:avLst/>
            </a:prstGeom>
          </p:spPr>
        </p:pic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A875B6BD-ACFF-25BF-A997-4D3B77662CBB}"/>
                </a:ext>
              </a:extLst>
            </p:cNvPr>
            <p:cNvSpPr/>
            <p:nvPr/>
          </p:nvSpPr>
          <p:spPr>
            <a:xfrm>
              <a:off x="7150169" y="2058306"/>
              <a:ext cx="446998" cy="3763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15379D7E-13FC-B127-C3D0-3CEA4E5FCCBF}"/>
                </a:ext>
              </a:extLst>
            </p:cNvPr>
            <p:cNvCxnSpPr>
              <a:cxnSpLocks/>
            </p:cNvCxnSpPr>
            <p:nvPr/>
          </p:nvCxnSpPr>
          <p:spPr>
            <a:xfrm>
              <a:off x="7597167" y="2058306"/>
              <a:ext cx="3018554" cy="9749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ector recto 29">
              <a:extLst>
                <a:ext uri="{FF2B5EF4-FFF2-40B4-BE49-F238E27FC236}">
                  <a16:creationId xmlns:a16="http://schemas.microsoft.com/office/drawing/2014/main" id="{525A68F3-BA2E-C92B-01FA-CD3E0CB59ED3}"/>
                </a:ext>
              </a:extLst>
            </p:cNvPr>
            <p:cNvCxnSpPr>
              <a:cxnSpLocks/>
            </p:cNvCxnSpPr>
            <p:nvPr/>
          </p:nvCxnSpPr>
          <p:spPr>
            <a:xfrm>
              <a:off x="7150169" y="2428571"/>
              <a:ext cx="855596" cy="32175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055539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77E7A-E705-9B14-28DB-22A837046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AB472F85-BA86-B935-29F4-4A37D0A0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13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B1166D8-E069-074C-F386-37D53CC9ED86}"/>
              </a:ext>
            </a:extLst>
          </p:cNvPr>
          <p:cNvCxnSpPr/>
          <p:nvPr/>
        </p:nvCxnSpPr>
        <p:spPr>
          <a:xfrm flipH="1">
            <a:off x="11654005" y="2295959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F8110273-4938-FBA3-B629-26245CB6F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37824F4-73F9-D06B-539C-E13468060084}"/>
              </a:ext>
            </a:extLst>
          </p:cNvPr>
          <p:cNvSpPr txBox="1">
            <a:spLocks/>
          </p:cNvSpPr>
          <p:nvPr/>
        </p:nvSpPr>
        <p:spPr bwMode="auto">
          <a:xfrm>
            <a:off x="3495292" y="481387"/>
            <a:ext cx="5201415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Metodología: Pruebas </a:t>
            </a:r>
            <a:r>
              <a:rPr lang="es-MX" altLang="es-ES" sz="3200" b="1" i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 vivo 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16BBB439-8201-ED47-3C7D-E3CE1B4E3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2" y="5935707"/>
            <a:ext cx="1620000" cy="60241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B95C604-67E2-218D-F317-051604173BEC}"/>
              </a:ext>
            </a:extLst>
          </p:cNvPr>
          <p:cNvSpPr txBox="1"/>
          <p:nvPr/>
        </p:nvSpPr>
        <p:spPr>
          <a:xfrm>
            <a:off x="4609564" y="5652138"/>
            <a:ext cx="4245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Muestras integradas</a:t>
            </a:r>
          </a:p>
        </p:txBody>
      </p:sp>
      <p:pic>
        <p:nvPicPr>
          <p:cNvPr id="22" name="Imagen 21" descr="Imagen que contiene agua, alimentos, azul, tabla&#10;&#10;Descripción generada automáticamente">
            <a:extLst>
              <a:ext uri="{FF2B5EF4-FFF2-40B4-BE49-F238E27FC236}">
                <a16:creationId xmlns:a16="http://schemas.microsoft.com/office/drawing/2014/main" id="{DC198C60-1BCB-F28D-2D11-A56F726DA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2" t="20438" r="25941" b="21736"/>
          <a:stretch/>
        </p:blipFill>
        <p:spPr>
          <a:xfrm>
            <a:off x="1143886" y="1149150"/>
            <a:ext cx="2667569" cy="2091853"/>
          </a:xfrm>
          <a:prstGeom prst="rect">
            <a:avLst/>
          </a:prstGeom>
        </p:spPr>
      </p:pic>
      <p:pic>
        <p:nvPicPr>
          <p:cNvPr id="24" name="Imagen 23" descr="Imagen que contiene agua, exterior, alimentos, calle&#10;&#10;Descripción generada automáticamente">
            <a:extLst>
              <a:ext uri="{FF2B5EF4-FFF2-40B4-BE49-F238E27FC236}">
                <a16:creationId xmlns:a16="http://schemas.microsoft.com/office/drawing/2014/main" id="{F06A4A35-FC36-9D99-139C-E7B4697B8E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4" t="17403" r="36762" b="29851"/>
          <a:stretch/>
        </p:blipFill>
        <p:spPr>
          <a:xfrm rot="16200000">
            <a:off x="2258597" y="3028144"/>
            <a:ext cx="2091853" cy="2597885"/>
          </a:xfrm>
          <a:prstGeom prst="rect">
            <a:avLst/>
          </a:prstGeom>
        </p:spPr>
      </p:pic>
      <p:pic>
        <p:nvPicPr>
          <p:cNvPr id="26" name="Imagen 25" descr="Imagen en blanco y negro de un cuerpo de agua&#10;&#10;Descripción generada automáticamente con confianza media">
            <a:extLst>
              <a:ext uri="{FF2B5EF4-FFF2-40B4-BE49-F238E27FC236}">
                <a16:creationId xmlns:a16="http://schemas.microsoft.com/office/drawing/2014/main" id="{3CC3A7FC-9787-66FD-AA72-437DC0576A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6" t="29572" r="31239" b="36550"/>
          <a:stretch/>
        </p:blipFill>
        <p:spPr>
          <a:xfrm>
            <a:off x="5177621" y="2295959"/>
            <a:ext cx="2678618" cy="2520000"/>
          </a:xfrm>
          <a:prstGeom prst="rect">
            <a:avLst/>
          </a:prstGeom>
        </p:spPr>
      </p:pic>
      <p:pic>
        <p:nvPicPr>
          <p:cNvPr id="27" name="Imagen 26" descr="Imagen que contiene alimentos, taza, café, pieza&#10;&#10;Descripción generada automáticamente">
            <a:extLst>
              <a:ext uri="{FF2B5EF4-FFF2-40B4-BE49-F238E27FC236}">
                <a16:creationId xmlns:a16="http://schemas.microsoft.com/office/drawing/2014/main" id="{6DDB3DEB-F56D-EA5C-E118-F22C787B7D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571" y="1313238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88566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>
            <a:extLst>
              <a:ext uri="{FF2B5EF4-FFF2-40B4-BE49-F238E27FC236}">
                <a16:creationId xmlns:a16="http://schemas.microsoft.com/office/drawing/2014/main" id="{1BE1CA4A-9A11-FDC3-559E-418535B9178D}"/>
              </a:ext>
            </a:extLst>
          </p:cNvPr>
          <p:cNvSpPr txBox="1"/>
          <p:nvPr/>
        </p:nvSpPr>
        <p:spPr>
          <a:xfrm>
            <a:off x="1393775" y="499207"/>
            <a:ext cx="1632048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Control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E5758291-FB13-25FD-8996-7998CF498618}"/>
              </a:ext>
            </a:extLst>
          </p:cNvPr>
          <p:cNvSpPr txBox="1"/>
          <p:nvPr/>
        </p:nvSpPr>
        <p:spPr>
          <a:xfrm>
            <a:off x="5262892" y="2147033"/>
            <a:ext cx="1666216" cy="77201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Plasma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0AF1C08F-2CA2-16A9-656A-D60044FA7F0C}"/>
              </a:ext>
            </a:extLst>
          </p:cNvPr>
          <p:cNvSpPr txBox="1"/>
          <p:nvPr/>
        </p:nvSpPr>
        <p:spPr>
          <a:xfrm>
            <a:off x="9098105" y="499207"/>
            <a:ext cx="1768187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Péptido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C6B81627-E17D-6FA4-90F8-4AD5014ED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4" y="1423768"/>
            <a:ext cx="3801110" cy="284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 close-up of a circular object&#10;&#10;AI-generated content may be incorrect.">
            <a:extLst>
              <a:ext uri="{FF2B5EF4-FFF2-40B4-BE49-F238E27FC236}">
                <a16:creationId xmlns:a16="http://schemas.microsoft.com/office/drawing/2014/main" id="{821D0738-2CCB-4175-00A6-39792E16A6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44" y="3429000"/>
            <a:ext cx="3801110" cy="2850833"/>
          </a:xfrm>
          <a:prstGeom prst="rect">
            <a:avLst/>
          </a:prstGeom>
        </p:spPr>
      </p:pic>
      <p:pic>
        <p:nvPicPr>
          <p:cNvPr id="16" name="Picture 15" descr="A close-up of a grey circle&#10;&#10;AI-generated content may be incorrect.">
            <a:extLst>
              <a:ext uri="{FF2B5EF4-FFF2-40B4-BE49-F238E27FC236}">
                <a16:creationId xmlns:a16="http://schemas.microsoft.com/office/drawing/2014/main" id="{106637D4-A30A-2032-30C5-C6E41F3ED7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44" y="1423768"/>
            <a:ext cx="3801111" cy="285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96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A3D53-D5CC-525F-13C0-44825B9EE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Marcador de contenido 4" descr="Imagen en blanco y negro&#10;&#10;El contenido generado por IA puede ser incorrecto.">
            <a:extLst>
              <a:ext uri="{FF2B5EF4-FFF2-40B4-BE49-F238E27FC236}">
                <a16:creationId xmlns:a16="http://schemas.microsoft.com/office/drawing/2014/main" id="{E1F93303-C907-936A-DC39-EF8B2195E2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642" y="1027906"/>
            <a:ext cx="6122278" cy="4525737"/>
          </a:xfrm>
        </p:spPr>
      </p:pic>
    </p:spTree>
    <p:extLst>
      <p:ext uri="{BB962C8B-B14F-4D97-AF65-F5344CB8AC3E}">
        <p14:creationId xmlns:p14="http://schemas.microsoft.com/office/powerpoint/2010/main" val="2302058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B3951-0C85-899F-51C6-F7727FD77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>
            <a:extLst>
              <a:ext uri="{FF2B5EF4-FFF2-40B4-BE49-F238E27FC236}">
                <a16:creationId xmlns:a16="http://schemas.microsoft.com/office/drawing/2014/main" id="{3B47FD4A-4230-9CC5-1224-64FC4280C0CE}"/>
              </a:ext>
            </a:extLst>
          </p:cNvPr>
          <p:cNvSpPr txBox="1"/>
          <p:nvPr/>
        </p:nvSpPr>
        <p:spPr>
          <a:xfrm>
            <a:off x="1393775" y="499207"/>
            <a:ext cx="1632048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Control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lose-up of a surface&#10;&#10;AI-generated content may be incorrect.">
            <a:extLst>
              <a:ext uri="{FF2B5EF4-FFF2-40B4-BE49-F238E27FC236}">
                <a16:creationId xmlns:a16="http://schemas.microsoft.com/office/drawing/2014/main" id="{CFF81B44-38E9-B2DA-8E7E-3A1A38A75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9" y="1518516"/>
            <a:ext cx="3801111" cy="2850833"/>
          </a:xfrm>
          <a:prstGeom prst="rect">
            <a:avLst/>
          </a:prstGeom>
        </p:spPr>
      </p:pic>
      <p:pic>
        <p:nvPicPr>
          <p:cNvPr id="7" name="Picture 6" descr="A close-up of a grey and black surface&#10;&#10;AI-generated content may be incorrect.">
            <a:extLst>
              <a:ext uri="{FF2B5EF4-FFF2-40B4-BE49-F238E27FC236}">
                <a16:creationId xmlns:a16="http://schemas.microsoft.com/office/drawing/2014/main" id="{A50F8108-5A58-E2E7-28FF-167F406D9B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44" y="3814130"/>
            <a:ext cx="3801112" cy="2850834"/>
          </a:xfrm>
          <a:prstGeom prst="rect">
            <a:avLst/>
          </a:prstGeom>
        </p:spPr>
      </p:pic>
      <p:pic>
        <p:nvPicPr>
          <p:cNvPr id="9" name="Picture 8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5771B48F-5CEE-0431-027E-B410C5F15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44" y="578167"/>
            <a:ext cx="3801112" cy="2850834"/>
          </a:xfrm>
          <a:prstGeom prst="rect">
            <a:avLst/>
          </a:prstGeom>
        </p:spPr>
      </p:pic>
      <p:sp>
        <p:nvSpPr>
          <p:cNvPr id="22" name="Text Box 1">
            <a:extLst>
              <a:ext uri="{FF2B5EF4-FFF2-40B4-BE49-F238E27FC236}">
                <a16:creationId xmlns:a16="http://schemas.microsoft.com/office/drawing/2014/main" id="{2B9D7B66-53A9-2B95-A01B-E6F9214F5C11}"/>
              </a:ext>
            </a:extLst>
          </p:cNvPr>
          <p:cNvSpPr txBox="1"/>
          <p:nvPr/>
        </p:nvSpPr>
        <p:spPr>
          <a:xfrm>
            <a:off x="6146985" y="2964033"/>
            <a:ext cx="1666216" cy="77201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Plasma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">
            <a:extLst>
              <a:ext uri="{FF2B5EF4-FFF2-40B4-BE49-F238E27FC236}">
                <a16:creationId xmlns:a16="http://schemas.microsoft.com/office/drawing/2014/main" id="{B40F963F-659C-3928-4BC4-F6F7E0C9C7E0}"/>
              </a:ext>
            </a:extLst>
          </p:cNvPr>
          <p:cNvSpPr txBox="1"/>
          <p:nvPr/>
        </p:nvSpPr>
        <p:spPr>
          <a:xfrm>
            <a:off x="882869" y="4869192"/>
            <a:ext cx="2459421" cy="124132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Electrones </a:t>
            </a:r>
            <a:r>
              <a:rPr lang="es-ES" sz="2000" b="1" kern="100" dirty="0" err="1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Retrodispersados</a:t>
            </a:r>
            <a:endParaRPr lang="es-ES" sz="2000" b="1" kern="100" dirty="0">
              <a:solidFill>
                <a:srgbClr val="0070C0"/>
              </a:solidFill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x1k</a:t>
            </a:r>
            <a:endParaRPr lang="es-MX" sz="1600" kern="100" dirty="0">
              <a:solidFill>
                <a:srgbClr val="0070C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close-up of a grey and white surface&#10;&#10;AI-generated content may be incorrect.">
            <a:extLst>
              <a:ext uri="{FF2B5EF4-FFF2-40B4-BE49-F238E27FC236}">
                <a16:creationId xmlns:a16="http://schemas.microsoft.com/office/drawing/2014/main" id="{EB8B8635-9E9F-3488-79CF-3095B08D2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09" y="578167"/>
            <a:ext cx="3801111" cy="2850833"/>
          </a:xfrm>
          <a:prstGeom prst="rect">
            <a:avLst/>
          </a:prstGeom>
        </p:spPr>
      </p:pic>
      <p:sp>
        <p:nvSpPr>
          <p:cNvPr id="21" name="Text Box 1">
            <a:extLst>
              <a:ext uri="{FF2B5EF4-FFF2-40B4-BE49-F238E27FC236}">
                <a16:creationId xmlns:a16="http://schemas.microsoft.com/office/drawing/2014/main" id="{3A1A85A9-18AA-C29D-F638-1DEE2E752A63}"/>
              </a:ext>
            </a:extLst>
          </p:cNvPr>
          <p:cNvSpPr txBox="1"/>
          <p:nvPr/>
        </p:nvSpPr>
        <p:spPr>
          <a:xfrm>
            <a:off x="8179909" y="2943933"/>
            <a:ext cx="1768187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Péptido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A close-up of a grey and white surface&#10;&#10;AI-generated content may be incorrect.">
            <a:extLst>
              <a:ext uri="{FF2B5EF4-FFF2-40B4-BE49-F238E27FC236}">
                <a16:creationId xmlns:a16="http://schemas.microsoft.com/office/drawing/2014/main" id="{EA9FA511-1B70-0DF8-20DD-F20E32C06E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80" y="3814129"/>
            <a:ext cx="3837140" cy="287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91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F74D5-0B23-3806-AB00-9C22C0EE1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>
            <a:extLst>
              <a:ext uri="{FF2B5EF4-FFF2-40B4-BE49-F238E27FC236}">
                <a16:creationId xmlns:a16="http://schemas.microsoft.com/office/drawing/2014/main" id="{29B15C54-20F6-1C3D-C0F8-E84D0BE5B3B0}"/>
              </a:ext>
            </a:extLst>
          </p:cNvPr>
          <p:cNvSpPr txBox="1"/>
          <p:nvPr/>
        </p:nvSpPr>
        <p:spPr>
          <a:xfrm>
            <a:off x="1393775" y="499207"/>
            <a:ext cx="1632048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Control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-up of a river&#10;&#10;AI-generated content may be incorrect.">
            <a:extLst>
              <a:ext uri="{FF2B5EF4-FFF2-40B4-BE49-F238E27FC236}">
                <a16:creationId xmlns:a16="http://schemas.microsoft.com/office/drawing/2014/main" id="{F5D0C6A0-B58C-1B50-AA01-45D81EE53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9" y="1518516"/>
            <a:ext cx="3801111" cy="2850833"/>
          </a:xfrm>
          <a:prstGeom prst="rect">
            <a:avLst/>
          </a:prstGeom>
        </p:spPr>
      </p:pic>
      <p:sp>
        <p:nvSpPr>
          <p:cNvPr id="6" name="Text Box 1">
            <a:extLst>
              <a:ext uri="{FF2B5EF4-FFF2-40B4-BE49-F238E27FC236}">
                <a16:creationId xmlns:a16="http://schemas.microsoft.com/office/drawing/2014/main" id="{97435C2C-57CD-BF50-A9B1-B2ACE080CEFF}"/>
              </a:ext>
            </a:extLst>
          </p:cNvPr>
          <p:cNvSpPr txBox="1"/>
          <p:nvPr/>
        </p:nvSpPr>
        <p:spPr>
          <a:xfrm>
            <a:off x="1120506" y="4869191"/>
            <a:ext cx="2221784" cy="124132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Electrones Secundarios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x1k</a:t>
            </a:r>
            <a:endParaRPr lang="es-MX" sz="1600" kern="100" dirty="0">
              <a:solidFill>
                <a:srgbClr val="00B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CE51B215-4332-566D-CEE5-2B5906794F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44" y="578167"/>
            <a:ext cx="3801112" cy="2850834"/>
          </a:xfrm>
          <a:prstGeom prst="rect">
            <a:avLst/>
          </a:prstGeom>
        </p:spPr>
      </p:pic>
      <p:sp>
        <p:nvSpPr>
          <p:cNvPr id="22" name="Text Box 1">
            <a:extLst>
              <a:ext uri="{FF2B5EF4-FFF2-40B4-BE49-F238E27FC236}">
                <a16:creationId xmlns:a16="http://schemas.microsoft.com/office/drawing/2014/main" id="{1E25BD86-A574-E769-14D8-74CF77C5B742}"/>
              </a:ext>
            </a:extLst>
          </p:cNvPr>
          <p:cNvSpPr txBox="1"/>
          <p:nvPr/>
        </p:nvSpPr>
        <p:spPr>
          <a:xfrm>
            <a:off x="6146985" y="2964033"/>
            <a:ext cx="1666216" cy="77201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Plasma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76D7E7DB-A722-FDAF-37F2-0544C332BC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985" y="3841569"/>
            <a:ext cx="3801113" cy="2850835"/>
          </a:xfrm>
          <a:prstGeom prst="rect">
            <a:avLst/>
          </a:prstGeom>
        </p:spPr>
      </p:pic>
      <p:pic>
        <p:nvPicPr>
          <p:cNvPr id="16" name="Picture 15" descr="A close-up of a grey stone&#10;&#10;AI-generated content may be incorrect.">
            <a:extLst>
              <a:ext uri="{FF2B5EF4-FFF2-40B4-BE49-F238E27FC236}">
                <a16:creationId xmlns:a16="http://schemas.microsoft.com/office/drawing/2014/main" id="{689DA992-75E2-B357-1D43-65A1B90AF1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09" y="578167"/>
            <a:ext cx="3801111" cy="2850833"/>
          </a:xfrm>
          <a:prstGeom prst="rect">
            <a:avLst/>
          </a:prstGeom>
        </p:spPr>
      </p:pic>
      <p:sp>
        <p:nvSpPr>
          <p:cNvPr id="21" name="Text Box 1">
            <a:extLst>
              <a:ext uri="{FF2B5EF4-FFF2-40B4-BE49-F238E27FC236}">
                <a16:creationId xmlns:a16="http://schemas.microsoft.com/office/drawing/2014/main" id="{EB7CD650-04D9-4FDA-4992-DDBA89294C3D}"/>
              </a:ext>
            </a:extLst>
          </p:cNvPr>
          <p:cNvSpPr txBox="1"/>
          <p:nvPr/>
        </p:nvSpPr>
        <p:spPr>
          <a:xfrm>
            <a:off x="8179909" y="2943933"/>
            <a:ext cx="1768187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Péptido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PEEK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19A3B05E-22E1-087A-3F8C-8381019264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09" y="3839822"/>
            <a:ext cx="3801111" cy="285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30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16ED4-5D74-5B81-6AAB-E256198CD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">
            <a:extLst>
              <a:ext uri="{FF2B5EF4-FFF2-40B4-BE49-F238E27FC236}">
                <a16:creationId xmlns:a16="http://schemas.microsoft.com/office/drawing/2014/main" id="{28CB9F76-53BB-5F9D-1B1F-57105E124A8B}"/>
              </a:ext>
            </a:extLst>
          </p:cNvPr>
          <p:cNvSpPr txBox="1"/>
          <p:nvPr/>
        </p:nvSpPr>
        <p:spPr>
          <a:xfrm>
            <a:off x="4860758" y="6308030"/>
            <a:ext cx="5588269" cy="476531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Electrones </a:t>
            </a:r>
            <a:r>
              <a:rPr lang="es-ES" sz="2000" b="1" kern="100" dirty="0" err="1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Retrodispersados</a:t>
            </a:r>
            <a:r>
              <a:rPr lang="es-ES" sz="2000" b="1" kern="1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 - </a:t>
            </a:r>
            <a:r>
              <a:rPr lang="es-ES" sz="20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x200</a:t>
            </a:r>
            <a:endParaRPr lang="es-MX" sz="1600" kern="100" dirty="0">
              <a:solidFill>
                <a:srgbClr val="0070C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1">
            <a:extLst>
              <a:ext uri="{FF2B5EF4-FFF2-40B4-BE49-F238E27FC236}">
                <a16:creationId xmlns:a16="http://schemas.microsoft.com/office/drawing/2014/main" id="{558F413E-DAE4-D15D-4009-BE65F14348A4}"/>
              </a:ext>
            </a:extLst>
          </p:cNvPr>
          <p:cNvSpPr txBox="1"/>
          <p:nvPr/>
        </p:nvSpPr>
        <p:spPr>
          <a:xfrm>
            <a:off x="1393775" y="147511"/>
            <a:ext cx="1947302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Control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65E0E62D-7F0C-C152-49F5-3668190F427F}"/>
              </a:ext>
            </a:extLst>
          </p:cNvPr>
          <p:cNvSpPr txBox="1"/>
          <p:nvPr/>
        </p:nvSpPr>
        <p:spPr>
          <a:xfrm>
            <a:off x="5113807" y="132735"/>
            <a:ext cx="1964385" cy="77201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Plasma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0C2C9E43-3F88-6F70-825A-2063AF57E5F7}"/>
              </a:ext>
            </a:extLst>
          </p:cNvPr>
          <p:cNvSpPr txBox="1"/>
          <p:nvPr/>
        </p:nvSpPr>
        <p:spPr>
          <a:xfrm>
            <a:off x="8850922" y="147511"/>
            <a:ext cx="2173633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Fosfatos</a:t>
            </a:r>
            <a:r>
              <a:rPr lang="es-ES" sz="1600" b="1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765732C1-1378-207C-085A-9CA7078BA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972" y="1077202"/>
            <a:ext cx="3481009" cy="2610757"/>
          </a:xfrm>
          <a:prstGeom prst="rect">
            <a:avLst/>
          </a:prstGeom>
        </p:spPr>
      </p:pic>
      <p:pic>
        <p:nvPicPr>
          <p:cNvPr id="12" name="Picture 11" descr="A close-up of a white surface&#10;&#10;AI-generated content may be incorrect.">
            <a:extLst>
              <a:ext uri="{FF2B5EF4-FFF2-40B4-BE49-F238E27FC236}">
                <a16:creationId xmlns:a16="http://schemas.microsoft.com/office/drawing/2014/main" id="{F92DC3BA-6C07-6ED7-42D8-918FBEC8D0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378" y="1077202"/>
            <a:ext cx="3521243" cy="2640932"/>
          </a:xfrm>
          <a:prstGeom prst="rect">
            <a:avLst/>
          </a:prstGeom>
        </p:spPr>
      </p:pic>
      <p:pic>
        <p:nvPicPr>
          <p:cNvPr id="16" name="Picture 15" descr="A close up of a grey and white object&#10;&#10;AI-generated content may be incorrect.">
            <a:extLst>
              <a:ext uri="{FF2B5EF4-FFF2-40B4-BE49-F238E27FC236}">
                <a16:creationId xmlns:a16="http://schemas.microsoft.com/office/drawing/2014/main" id="{09955D15-76DC-0688-758A-B7AF12B01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04" y="1077202"/>
            <a:ext cx="3521244" cy="2640933"/>
          </a:xfrm>
          <a:prstGeom prst="rect">
            <a:avLst/>
          </a:prstGeom>
        </p:spPr>
      </p:pic>
      <p:pic>
        <p:nvPicPr>
          <p:cNvPr id="25" name="Picture 24" descr="A close-up of a microscope&#10;&#10;AI-generated content may be incorrect.">
            <a:extLst>
              <a:ext uri="{FF2B5EF4-FFF2-40B4-BE49-F238E27FC236}">
                <a16:creationId xmlns:a16="http://schemas.microsoft.com/office/drawing/2014/main" id="{7072D2B7-873F-82E0-2ACD-3A37E00D56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04" y="3905363"/>
            <a:ext cx="3521244" cy="264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4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5A57D-610D-9697-D642-B6EE9D5FF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FA4B16B7-29A1-072C-290B-6CE234FF5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725" y="1077202"/>
            <a:ext cx="3521243" cy="2640932"/>
          </a:xfrm>
          <a:prstGeom prst="rect">
            <a:avLst/>
          </a:prstGeom>
        </p:spPr>
      </p:pic>
      <p:sp>
        <p:nvSpPr>
          <p:cNvPr id="23" name="Text Box 1">
            <a:extLst>
              <a:ext uri="{FF2B5EF4-FFF2-40B4-BE49-F238E27FC236}">
                <a16:creationId xmlns:a16="http://schemas.microsoft.com/office/drawing/2014/main" id="{A9258061-02B0-62B7-6D3A-E7664C90B86B}"/>
              </a:ext>
            </a:extLst>
          </p:cNvPr>
          <p:cNvSpPr txBox="1"/>
          <p:nvPr/>
        </p:nvSpPr>
        <p:spPr>
          <a:xfrm>
            <a:off x="0" y="6356905"/>
            <a:ext cx="4975494" cy="50109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Electrones Secundarios – </a:t>
            </a:r>
            <a:r>
              <a:rPr lang="es-ES" sz="2000" b="1" kern="1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</a:t>
            </a:r>
            <a:r>
              <a:rPr lang="es-ES" sz="2000" b="1" kern="1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200</a:t>
            </a:r>
            <a:endParaRPr lang="es-MX" sz="1600" kern="100" dirty="0">
              <a:solidFill>
                <a:srgbClr val="00B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1">
            <a:extLst>
              <a:ext uri="{FF2B5EF4-FFF2-40B4-BE49-F238E27FC236}">
                <a16:creationId xmlns:a16="http://schemas.microsoft.com/office/drawing/2014/main" id="{E8956F34-57CD-75B4-4115-967AC7D16D3F}"/>
              </a:ext>
            </a:extLst>
          </p:cNvPr>
          <p:cNvSpPr txBox="1"/>
          <p:nvPr/>
        </p:nvSpPr>
        <p:spPr>
          <a:xfrm>
            <a:off x="1393775" y="147511"/>
            <a:ext cx="1947302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Control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8F49CD6D-3BF4-FAAD-CF91-0B174ADB332F}"/>
              </a:ext>
            </a:extLst>
          </p:cNvPr>
          <p:cNvSpPr txBox="1"/>
          <p:nvPr/>
        </p:nvSpPr>
        <p:spPr>
          <a:xfrm>
            <a:off x="5113807" y="132735"/>
            <a:ext cx="1964385" cy="77201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Plasma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3A6E10A8-6EC6-38DE-7564-2CBC28223E9D}"/>
              </a:ext>
            </a:extLst>
          </p:cNvPr>
          <p:cNvSpPr txBox="1"/>
          <p:nvPr/>
        </p:nvSpPr>
        <p:spPr>
          <a:xfrm>
            <a:off x="8850922" y="147511"/>
            <a:ext cx="2173633" cy="74246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s-E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Fosfatos</a:t>
            </a:r>
            <a:r>
              <a:rPr lang="es-ES" sz="1600" b="1" kern="100" dirty="0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s-E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Zirconia 8 semanas</a:t>
            </a:r>
            <a:endParaRPr lang="es-MX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70AFFC09-3FB1-077F-2FBF-8E12EFBD7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377" y="1077202"/>
            <a:ext cx="3521244" cy="2640933"/>
          </a:xfrm>
          <a:prstGeom prst="rect">
            <a:avLst/>
          </a:prstGeom>
        </p:spPr>
      </p:pic>
      <p:pic>
        <p:nvPicPr>
          <p:cNvPr id="15" name="Picture 14" descr="A close-up of a microscope&#10;&#10;AI-generated content may be incorrect.">
            <a:extLst>
              <a:ext uri="{FF2B5EF4-FFF2-40B4-BE49-F238E27FC236}">
                <a16:creationId xmlns:a16="http://schemas.microsoft.com/office/drawing/2014/main" id="{9BF82247-5C92-43E9-4289-8FFE87FFC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79" y="1077202"/>
            <a:ext cx="3521245" cy="2640934"/>
          </a:xfrm>
          <a:prstGeom prst="rect">
            <a:avLst/>
          </a:prstGeom>
        </p:spPr>
      </p:pic>
      <p:pic>
        <p:nvPicPr>
          <p:cNvPr id="19" name="Picture 18" descr="A close-up of a surface&#10;&#10;AI-generated content may be incorrect.">
            <a:extLst>
              <a:ext uri="{FF2B5EF4-FFF2-40B4-BE49-F238E27FC236}">
                <a16:creationId xmlns:a16="http://schemas.microsoft.com/office/drawing/2014/main" id="{7DD8B603-B7B6-287B-6F08-4B14243BB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1" y="3905364"/>
            <a:ext cx="3521243" cy="264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815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2AE85948-7E4E-EC32-BCE9-0029A9ED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2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2085EF3-9367-D61A-941A-A75003DE9D3D}"/>
              </a:ext>
            </a:extLst>
          </p:cNvPr>
          <p:cNvCxnSpPr/>
          <p:nvPr/>
        </p:nvCxnSpPr>
        <p:spPr>
          <a:xfrm flipH="1">
            <a:off x="10723563" y="2154025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5F85156D-137A-D4AF-C7CB-68977888D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7F62369-B445-7F22-B3DB-2DBCC8F37A10}"/>
              </a:ext>
            </a:extLst>
          </p:cNvPr>
          <p:cNvSpPr txBox="1">
            <a:spLocks/>
          </p:cNvSpPr>
          <p:nvPr/>
        </p:nvSpPr>
        <p:spPr bwMode="auto">
          <a:xfrm>
            <a:off x="1170948" y="1030468"/>
            <a:ext cx="10242550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Grupo de Trabajo: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D0BE6D40-A187-32D7-994E-7F8E0C932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8" y="6055144"/>
            <a:ext cx="1620000" cy="6024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B38BEE-C46B-3C36-D54F-E2EDBE391E1D}"/>
              </a:ext>
            </a:extLst>
          </p:cNvPr>
          <p:cNvSpPr txBox="1"/>
          <p:nvPr/>
        </p:nvSpPr>
        <p:spPr>
          <a:xfrm>
            <a:off x="1583638" y="1605400"/>
            <a:ext cx="8167223" cy="44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Javier S. Castro Carmona - IIT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Cristian Chapa González – IIT-CA CARI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P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Dra. Esmeralda Saraí Zúñiga Aguilar – IIT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Simón </a:t>
            </a:r>
            <a:r>
              <a:rPr lang="es-MX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Yobanny</a:t>
            </a: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Reyes – ICB-CA 110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Alfredo Hernández – ICB unidad quirúrgica (veterinario) 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Dr. Juan Carlos Cuevas – ICB odontología (patólogo) 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Dra. María del Carmen Aragón Duarte – </a:t>
            </a:r>
            <a:r>
              <a:rPr lang="es-MX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Posdoctorante</a:t>
            </a: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IIT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Dra. Lillian V. Tapia López – UTEP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Dra. Antonia Luna </a:t>
            </a:r>
            <a:r>
              <a:rPr lang="es-MX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– </a:t>
            </a:r>
            <a:r>
              <a:rPr lang="es-MX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Cimav</a:t>
            </a:r>
            <a:endParaRPr lang="es-MX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617411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287D5-5637-21A0-5840-872A71A27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4416BE22-3A36-6FC0-6A13-E05DFAAC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20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EDFDF50-9050-EB3F-4DC3-1C14F4A45E72}"/>
              </a:ext>
            </a:extLst>
          </p:cNvPr>
          <p:cNvCxnSpPr/>
          <p:nvPr/>
        </p:nvCxnSpPr>
        <p:spPr>
          <a:xfrm flipH="1">
            <a:off x="10723563" y="2154025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2BE0BF84-3A58-1298-D549-0C3B8AB4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6F294C70-8C51-BD36-FF43-D961F0D47BD8}"/>
              </a:ext>
            </a:extLst>
          </p:cNvPr>
          <p:cNvSpPr txBox="1">
            <a:spLocks/>
          </p:cNvSpPr>
          <p:nvPr/>
        </p:nvSpPr>
        <p:spPr bwMode="auto">
          <a:xfrm>
            <a:off x="1447596" y="1128631"/>
            <a:ext cx="10242550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Resultados de Investigación Relevantes: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79BB1DEC-DD3F-EB3F-D803-04FAB46533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8" y="6055144"/>
            <a:ext cx="1620000" cy="60241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500951E-B84E-7A58-3333-B75BCBE6EFFD}"/>
              </a:ext>
            </a:extLst>
          </p:cNvPr>
          <p:cNvSpPr txBox="1"/>
          <p:nvPr/>
        </p:nvSpPr>
        <p:spPr>
          <a:xfrm>
            <a:off x="2610451" y="5357807"/>
            <a:ext cx="196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Muestra control </a:t>
            </a:r>
            <a:endParaRPr lang="es-MX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E8AAC8C-885A-6C1B-4E99-861658A2619C}"/>
              </a:ext>
            </a:extLst>
          </p:cNvPr>
          <p:cNvSpPr txBox="1"/>
          <p:nvPr/>
        </p:nvSpPr>
        <p:spPr>
          <a:xfrm>
            <a:off x="4788708" y="5357807"/>
            <a:ext cx="24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Tratamiento con iones de fosfato y calcio</a:t>
            </a:r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23F514D-75A4-2F56-CBE2-54435FE6F475}"/>
              </a:ext>
            </a:extLst>
          </p:cNvPr>
          <p:cNvSpPr txBox="1"/>
          <p:nvPr/>
        </p:nvSpPr>
        <p:spPr>
          <a:xfrm>
            <a:off x="7201726" y="5350334"/>
            <a:ext cx="2412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Tratamiento con plasma</a:t>
            </a:r>
            <a:endParaRPr lang="es-MX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BEEAAE08-FD26-06E6-98F7-FD4FA327DC8C}"/>
              </a:ext>
            </a:extLst>
          </p:cNvPr>
          <p:cNvGrpSpPr/>
          <p:nvPr/>
        </p:nvGrpSpPr>
        <p:grpSpPr>
          <a:xfrm>
            <a:off x="2400147" y="1737759"/>
            <a:ext cx="7262699" cy="3544835"/>
            <a:chOff x="0" y="0"/>
            <a:chExt cx="6463754" cy="3160085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7DC1EDAC-3899-63ED-229F-EDE65619746E}"/>
                </a:ext>
              </a:extLst>
            </p:cNvPr>
            <p:cNvGrpSpPr/>
            <p:nvPr/>
          </p:nvGrpSpPr>
          <p:grpSpPr>
            <a:xfrm>
              <a:off x="0" y="0"/>
              <a:ext cx="2147570" cy="3160085"/>
              <a:chOff x="0" y="0"/>
              <a:chExt cx="2147570" cy="3160085"/>
            </a:xfrm>
          </p:grpSpPr>
          <p:pic>
            <p:nvPicPr>
              <p:cNvPr id="26" name="Imagen 25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A45199CA-51DD-00F4-1F41-096DEEF225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640" t="-322" r="8375" b="322"/>
              <a:stretch/>
            </p:blipFill>
            <p:spPr bwMode="auto">
              <a:xfrm>
                <a:off x="0" y="0"/>
                <a:ext cx="2147570" cy="3157855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7" name="Cuadro de texto 36">
                <a:extLst>
                  <a:ext uri="{FF2B5EF4-FFF2-40B4-BE49-F238E27FC236}">
                    <a16:creationId xmlns:a16="http://schemas.microsoft.com/office/drawing/2014/main" id="{D018BA95-2409-E9BF-1A8F-E4631D74A4EE}"/>
                  </a:ext>
                </a:extLst>
              </p:cNvPr>
              <p:cNvSpPr txBox="1"/>
              <p:nvPr/>
            </p:nvSpPr>
            <p:spPr>
              <a:xfrm>
                <a:off x="2215" y="2819843"/>
                <a:ext cx="372140" cy="34024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s-ES" sz="1400" b="1">
                    <a:effectLst/>
                    <a:latin typeface="Times New Roman" panose="02020603050405020304" pitchFamily="18" charset="0"/>
                    <a:ea typeface="Arial Unicode MS"/>
                  </a:rPr>
                  <a:t>a)</a:t>
                </a:r>
                <a:endParaRPr lang="es-MX" sz="1200">
                  <a:effectLst/>
                  <a:latin typeface="Times New Roman" panose="02020603050405020304" pitchFamily="18" charset="0"/>
                  <a:ea typeface="Arial Unicode MS"/>
                </a:endParaRPr>
              </a:p>
            </p:txBody>
          </p:sp>
        </p:grp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50D2E982-65BE-23CE-E395-93A6057C07A1}"/>
                </a:ext>
              </a:extLst>
            </p:cNvPr>
            <p:cNvGrpSpPr/>
            <p:nvPr/>
          </p:nvGrpSpPr>
          <p:grpSpPr>
            <a:xfrm>
              <a:off x="2147777" y="0"/>
              <a:ext cx="2162972" cy="3160085"/>
              <a:chOff x="0" y="0"/>
              <a:chExt cx="2162972" cy="3160085"/>
            </a:xfrm>
          </p:grpSpPr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id="{BCD0F0D2-84E4-744A-CFCF-6E6C2474F3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402" r="23585" b="321"/>
              <a:stretch/>
            </p:blipFill>
            <p:spPr bwMode="auto">
              <a:xfrm>
                <a:off x="8417" y="0"/>
                <a:ext cx="2154555" cy="3157855"/>
              </a:xfrm>
              <a:prstGeom prst="rect">
                <a:avLst/>
              </a:prstGeom>
              <a:noFill/>
              <a:ln w="9525" cap="flat" cmpd="sng" algn="ctr">
                <a:solidFill>
                  <a:srgbClr val="A02B93"/>
                </a:solidFill>
                <a:prstDash val="solid"/>
                <a:round/>
                <a:headEnd type="none" w="med" len="med"/>
                <a:tailEnd type="none" w="med" len="med"/>
                <a:extLst>
                  <a:ext uri="{C807C97D-BFC1-408E-A445-0C87EB9F89A2}">
                    <ask:lineSketchStyleProps xmlns:ask="http://schemas.microsoft.com/office/drawing/2018/sketchyshapes" sd="0">
                      <a:custGeom>
                        <a:avLst/>
                        <a:gdLst/>
                        <a:ahLst/>
                        <a:cxnLst/>
                        <a:rect l="0" t="0" r="0" b="0"/>
                        <a:pathLst/>
                      </a:custGeom>
                      <ask:type/>
                    </ask:lineSketchStyleProps>
                  </a:ext>
                </a:extLst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5" name="Cuadro de texto 36">
                <a:extLst>
                  <a:ext uri="{FF2B5EF4-FFF2-40B4-BE49-F238E27FC236}">
                    <a16:creationId xmlns:a16="http://schemas.microsoft.com/office/drawing/2014/main" id="{5CD7C9CC-6359-817C-9021-2FBCA642F2DD}"/>
                  </a:ext>
                </a:extLst>
              </p:cNvPr>
              <p:cNvSpPr txBox="1"/>
              <p:nvPr/>
            </p:nvSpPr>
            <p:spPr>
              <a:xfrm>
                <a:off x="0" y="2819843"/>
                <a:ext cx="372140" cy="34024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s-ES" sz="1400" b="1">
                    <a:effectLst/>
                    <a:latin typeface="Times New Roman" panose="02020603050405020304" pitchFamily="18" charset="0"/>
                    <a:ea typeface="Arial Unicode MS"/>
                  </a:rPr>
                  <a:t>b)</a:t>
                </a:r>
                <a:endParaRPr lang="es-MX" sz="1200">
                  <a:effectLst/>
                  <a:latin typeface="Times New Roman" panose="02020603050405020304" pitchFamily="18" charset="0"/>
                  <a:ea typeface="Arial Unicode MS"/>
                </a:endParaRPr>
              </a:p>
            </p:txBody>
          </p:sp>
        </p:grpSp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6E6B0E79-70BE-8A78-9A20-7A9F9723D54D}"/>
                </a:ext>
              </a:extLst>
            </p:cNvPr>
            <p:cNvGrpSpPr/>
            <p:nvPr/>
          </p:nvGrpSpPr>
          <p:grpSpPr>
            <a:xfrm>
              <a:off x="4316819" y="0"/>
              <a:ext cx="2146935" cy="3160085"/>
              <a:chOff x="0" y="0"/>
              <a:chExt cx="2146935" cy="3160085"/>
            </a:xfrm>
          </p:grpSpPr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E9684957-4F1D-B7A5-F9A4-18491C4767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435" r="18755" b="301"/>
              <a:stretch/>
            </p:blipFill>
            <p:spPr bwMode="auto">
              <a:xfrm>
                <a:off x="0" y="0"/>
                <a:ext cx="2146935" cy="3157855"/>
              </a:xfrm>
              <a:prstGeom prst="rect">
                <a:avLst/>
              </a:prstGeom>
              <a:noFill/>
              <a:ln w="9525" cap="flat" cmpd="sng" algn="ctr">
                <a:solidFill>
                  <a:srgbClr val="A02B93"/>
                </a:solidFill>
                <a:prstDash val="solid"/>
                <a:round/>
                <a:headEnd type="none" w="med" len="med"/>
                <a:tailEnd type="none" w="med" len="med"/>
                <a:extLst>
                  <a:ext uri="{C807C97D-BFC1-408E-A445-0C87EB9F89A2}">
                    <ask:lineSketchStyleProps xmlns:ask="http://schemas.microsoft.com/office/drawing/2018/sketchyshapes" sd="0">
                      <a:custGeom>
                        <a:avLst/>
                        <a:gdLst/>
                        <a:ahLst/>
                        <a:cxnLst/>
                        <a:rect l="0" t="0" r="0" b="0"/>
                        <a:pathLst/>
                      </a:custGeom>
                      <ask:type/>
                    </ask:lineSketchStyleProps>
                  </a:ext>
                </a:extLst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3" name="Cuadro de texto 36">
                <a:extLst>
                  <a:ext uri="{FF2B5EF4-FFF2-40B4-BE49-F238E27FC236}">
                    <a16:creationId xmlns:a16="http://schemas.microsoft.com/office/drawing/2014/main" id="{FCB8D8EB-1017-7A01-6779-CFC8B56D5C1B}"/>
                  </a:ext>
                </a:extLst>
              </p:cNvPr>
              <p:cNvSpPr txBox="1"/>
              <p:nvPr/>
            </p:nvSpPr>
            <p:spPr>
              <a:xfrm>
                <a:off x="2215" y="2819843"/>
                <a:ext cx="372140" cy="34024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s-ES" sz="1400" b="1">
                    <a:effectLst/>
                    <a:latin typeface="Times New Roman" panose="02020603050405020304" pitchFamily="18" charset="0"/>
                    <a:ea typeface="Arial Unicode MS"/>
                  </a:rPr>
                  <a:t>c)</a:t>
                </a:r>
                <a:endParaRPr lang="es-MX" sz="1200">
                  <a:effectLst/>
                  <a:latin typeface="Times New Roman" panose="02020603050405020304" pitchFamily="18" charset="0"/>
                  <a:ea typeface="Arial Unicode MS"/>
                </a:endParaRPr>
              </a:p>
            </p:txBody>
          </p:sp>
        </p:grp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B1248698-C290-9572-30D0-197A5A2D39CA}"/>
              </a:ext>
            </a:extLst>
          </p:cNvPr>
          <p:cNvSpPr txBox="1"/>
          <p:nvPr/>
        </p:nvSpPr>
        <p:spPr>
          <a:xfrm>
            <a:off x="2172888" y="6273225"/>
            <a:ext cx="6988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Análisis histológico</a:t>
            </a:r>
          </a:p>
        </p:txBody>
      </p:sp>
    </p:spTree>
    <p:extLst>
      <p:ext uri="{BB962C8B-B14F-4D97-AF65-F5344CB8AC3E}">
        <p14:creationId xmlns:p14="http://schemas.microsoft.com/office/powerpoint/2010/main" val="192371580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2AE85948-7E4E-EC32-BCE9-0029A9ED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3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2085EF3-9367-D61A-941A-A75003DE9D3D}"/>
              </a:ext>
            </a:extLst>
          </p:cNvPr>
          <p:cNvCxnSpPr/>
          <p:nvPr/>
        </p:nvCxnSpPr>
        <p:spPr>
          <a:xfrm flipH="1">
            <a:off x="11528476" y="2169000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5F85156D-137A-D4AF-C7CB-68977888D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7F62369-B445-7F22-B3DB-2DBCC8F37A10}"/>
              </a:ext>
            </a:extLst>
          </p:cNvPr>
          <p:cNvSpPr txBox="1">
            <a:spLocks/>
          </p:cNvSpPr>
          <p:nvPr/>
        </p:nvSpPr>
        <p:spPr bwMode="auto">
          <a:xfrm>
            <a:off x="3334311" y="482058"/>
            <a:ext cx="2700854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Introducción: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D0BE6D40-A187-32D7-994E-7F8E0C932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8" y="6055144"/>
            <a:ext cx="1620000" cy="60241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099ADA5-3979-AA73-0F34-8A464116DF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4126" y="1312529"/>
            <a:ext cx="2354691" cy="2513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4BD3B3B-C40A-ED3E-E6A9-CE43BD17903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4836" y="3693961"/>
            <a:ext cx="2801179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FFD70FE-9AB0-7CFF-9A1A-23D0EE2761A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29548" y="599052"/>
            <a:ext cx="2471957" cy="2482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091B4A7-8D74-47D3-DB38-F54C280F729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b="5581"/>
          <a:stretch/>
        </p:blipFill>
        <p:spPr bwMode="auto">
          <a:xfrm>
            <a:off x="7228254" y="4106779"/>
            <a:ext cx="3442816" cy="207428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5ACB7D6-9EC2-56CC-B771-8240A273B537}"/>
              </a:ext>
            </a:extLst>
          </p:cNvPr>
          <p:cNvSpPr txBox="1"/>
          <p:nvPr/>
        </p:nvSpPr>
        <p:spPr>
          <a:xfrm>
            <a:off x="629957" y="3971154"/>
            <a:ext cx="2568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Reemplazo de hueso cigomático</a:t>
            </a:r>
            <a:endParaRPr lang="es-MX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1CCB7AF-B8FB-3AAF-A01F-96A252116B81}"/>
              </a:ext>
            </a:extLst>
          </p:cNvPr>
          <p:cNvSpPr txBox="1"/>
          <p:nvPr/>
        </p:nvSpPr>
        <p:spPr>
          <a:xfrm>
            <a:off x="7518343" y="3081973"/>
            <a:ext cx="256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Placa craneal</a:t>
            </a:r>
            <a:endParaRPr lang="es-MX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FCD9BB2-BEB7-29BA-CF0B-B8E3B24CF7DA}"/>
              </a:ext>
            </a:extLst>
          </p:cNvPr>
          <p:cNvSpPr txBox="1"/>
          <p:nvPr/>
        </p:nvSpPr>
        <p:spPr>
          <a:xfrm>
            <a:off x="4889256" y="6277078"/>
            <a:ext cx="391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Articulación temporomandibular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446575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2AE85948-7E4E-EC32-BCE9-0029A9ED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4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2085EF3-9367-D61A-941A-A75003DE9D3D}"/>
              </a:ext>
            </a:extLst>
          </p:cNvPr>
          <p:cNvCxnSpPr/>
          <p:nvPr/>
        </p:nvCxnSpPr>
        <p:spPr>
          <a:xfrm flipH="1">
            <a:off x="11654005" y="2295959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5F85156D-137A-D4AF-C7CB-68977888D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7F62369-B445-7F22-B3DB-2DBCC8F37A10}"/>
              </a:ext>
            </a:extLst>
          </p:cNvPr>
          <p:cNvSpPr txBox="1">
            <a:spLocks/>
          </p:cNvSpPr>
          <p:nvPr/>
        </p:nvSpPr>
        <p:spPr bwMode="auto">
          <a:xfrm>
            <a:off x="3924198" y="213817"/>
            <a:ext cx="5274046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Esquema de la Metodología: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D0BE6D40-A187-32D7-994E-7F8E0C932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096" y="6055144"/>
            <a:ext cx="1620000" cy="602412"/>
          </a:xfrm>
          <a:prstGeom prst="rect">
            <a:avLst/>
          </a:prstGeom>
        </p:spPr>
      </p:pic>
      <p:grpSp>
        <p:nvGrpSpPr>
          <p:cNvPr id="26" name="Grupo 25">
            <a:extLst>
              <a:ext uri="{FF2B5EF4-FFF2-40B4-BE49-F238E27FC236}">
                <a16:creationId xmlns:a16="http://schemas.microsoft.com/office/drawing/2014/main" id="{010770F8-01B1-D682-D144-FEE03F6140F3}"/>
              </a:ext>
            </a:extLst>
          </p:cNvPr>
          <p:cNvGrpSpPr/>
          <p:nvPr/>
        </p:nvGrpSpPr>
        <p:grpSpPr>
          <a:xfrm>
            <a:off x="65073" y="1558828"/>
            <a:ext cx="3859125" cy="4543492"/>
            <a:chOff x="3787859" y="1194023"/>
            <a:chExt cx="3859125" cy="454349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CF5040D6-B611-2C4C-BD88-B448FD5740F0}"/>
                </a:ext>
              </a:extLst>
            </p:cNvPr>
            <p:cNvSpPr/>
            <p:nvPr/>
          </p:nvSpPr>
          <p:spPr>
            <a:xfrm>
              <a:off x="4379495" y="1194023"/>
              <a:ext cx="2679032" cy="57060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ES" sz="1800" dirty="0"/>
                <a:t>Diseño y Fabricación de las piezas</a:t>
              </a:r>
              <a:endParaRPr lang="es-MX" sz="1800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47E21CEB-B7D2-0DF4-BFB6-5F84B3FA890B}"/>
                </a:ext>
              </a:extLst>
            </p:cNvPr>
            <p:cNvSpPr/>
            <p:nvPr/>
          </p:nvSpPr>
          <p:spPr>
            <a:xfrm>
              <a:off x="4379494" y="1764632"/>
              <a:ext cx="2675857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/>
              <a:r>
                <a:rPr lang="es-ES" dirty="0"/>
                <a:t>Funcionalización </a:t>
              </a:r>
              <a:endParaRPr lang="es-MX" dirty="0"/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AC53772B-3713-D154-FD2B-9648EC86A5EA}"/>
                </a:ext>
              </a:extLst>
            </p:cNvPr>
            <p:cNvCxnSpPr>
              <a:cxnSpLocks/>
            </p:cNvCxnSpPr>
            <p:nvPr/>
          </p:nvCxnSpPr>
          <p:spPr>
            <a:xfrm>
              <a:off x="5717422" y="2348945"/>
              <a:ext cx="0" cy="556905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4BBCD11D-A7BD-DF7E-27E6-DA52B7DB3879}"/>
                </a:ext>
              </a:extLst>
            </p:cNvPr>
            <p:cNvSpPr/>
            <p:nvPr/>
          </p:nvSpPr>
          <p:spPr>
            <a:xfrm>
              <a:off x="3787859" y="2905850"/>
              <a:ext cx="3859125" cy="57060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ES" dirty="0"/>
                <a:t>Pruebas </a:t>
              </a:r>
              <a:r>
                <a:rPr lang="es-ES" i="1" dirty="0"/>
                <a:t>in vivo</a:t>
              </a:r>
              <a:endParaRPr lang="es-MX" i="1" dirty="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70856958-747C-52D3-7702-16E2A2A8EDAC}"/>
                </a:ext>
              </a:extLst>
            </p:cNvPr>
            <p:cNvSpPr/>
            <p:nvPr/>
          </p:nvSpPr>
          <p:spPr>
            <a:xfrm>
              <a:off x="3787859" y="3487865"/>
              <a:ext cx="1286375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lvl="0" algn="ctr"/>
              <a:r>
                <a:rPr lang="es-ES" sz="1800" dirty="0"/>
                <a:t>Cirugía </a:t>
              </a:r>
              <a:endParaRPr lang="es-MX" dirty="0"/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D88712F0-BBBD-6E18-64B8-208A50E8B0BF}"/>
                </a:ext>
              </a:extLst>
            </p:cNvPr>
            <p:cNvSpPr/>
            <p:nvPr/>
          </p:nvSpPr>
          <p:spPr>
            <a:xfrm>
              <a:off x="5074234" y="3487864"/>
              <a:ext cx="1286375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lvl="0" algn="ctr"/>
              <a:r>
                <a:rPr lang="es-ES" sz="1400" dirty="0"/>
                <a:t>Cuidado de los animales  </a:t>
              </a:r>
              <a:endParaRPr lang="es-MX" sz="1400" dirty="0"/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76E454C5-D7ED-D737-A5B9-46F671E730E9}"/>
                </a:ext>
              </a:extLst>
            </p:cNvPr>
            <p:cNvSpPr/>
            <p:nvPr/>
          </p:nvSpPr>
          <p:spPr>
            <a:xfrm>
              <a:off x="6360609" y="3487864"/>
              <a:ext cx="1286375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lvl="0" algn="ctr"/>
              <a:r>
                <a:rPr lang="es-ES" sz="1400" dirty="0"/>
                <a:t>Eutanasia</a:t>
              </a:r>
              <a:endParaRPr lang="es-MX" sz="1400" dirty="0"/>
            </a:p>
          </p:txBody>
        </p: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75748D16-864C-6F87-624E-442CF5FBC3F6}"/>
                </a:ext>
              </a:extLst>
            </p:cNvPr>
            <p:cNvCxnSpPr>
              <a:cxnSpLocks/>
            </p:cNvCxnSpPr>
            <p:nvPr/>
          </p:nvCxnSpPr>
          <p:spPr>
            <a:xfrm>
              <a:off x="5715833" y="4058473"/>
              <a:ext cx="0" cy="556905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62F212A7-4D40-5A60-F423-6DF445991E17}"/>
                </a:ext>
              </a:extLst>
            </p:cNvPr>
            <p:cNvSpPr/>
            <p:nvPr/>
          </p:nvSpPr>
          <p:spPr>
            <a:xfrm>
              <a:off x="4379494" y="4575920"/>
              <a:ext cx="2569574" cy="57060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ES" dirty="0"/>
                <a:t>Análisis </a:t>
              </a:r>
              <a:endParaRPr lang="es-MX" dirty="0"/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1E2BF65F-0C4A-73B1-3A5B-04FD5C0A85AC}"/>
                </a:ext>
              </a:extLst>
            </p:cNvPr>
            <p:cNvSpPr/>
            <p:nvPr/>
          </p:nvSpPr>
          <p:spPr>
            <a:xfrm>
              <a:off x="4379494" y="5166906"/>
              <a:ext cx="1286375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lvl="0" algn="ctr"/>
              <a:r>
                <a:rPr lang="es-ES" sz="1800" dirty="0"/>
                <a:t>Histología </a:t>
              </a:r>
              <a:endParaRPr lang="es-MX" dirty="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568B8F81-FF3A-AE91-55EA-20A435167886}"/>
                </a:ext>
              </a:extLst>
            </p:cNvPr>
            <p:cNvSpPr/>
            <p:nvPr/>
          </p:nvSpPr>
          <p:spPr>
            <a:xfrm>
              <a:off x="5652221" y="5159284"/>
              <a:ext cx="1286375" cy="5706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 lvl="0" algn="ctr"/>
              <a:r>
                <a:rPr lang="es-ES" sz="1800" dirty="0"/>
                <a:t>SEM </a:t>
              </a:r>
              <a:endParaRPr lang="es-MX" dirty="0"/>
            </a:p>
          </p:txBody>
        </p:sp>
      </p:grpSp>
      <p:pic>
        <p:nvPicPr>
          <p:cNvPr id="27" name="Imagen 26">
            <a:extLst>
              <a:ext uri="{FF2B5EF4-FFF2-40B4-BE49-F238E27FC236}">
                <a16:creationId xmlns:a16="http://schemas.microsoft.com/office/drawing/2014/main" id="{0041E086-121C-E06F-9A5B-DA3F356DCC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6156" y="1140093"/>
            <a:ext cx="4757391" cy="2654761"/>
          </a:xfrm>
          <a:prstGeom prst="rect">
            <a:avLst/>
          </a:prstGeom>
        </p:spPr>
      </p:pic>
      <p:grpSp>
        <p:nvGrpSpPr>
          <p:cNvPr id="28" name="Grupo 27">
            <a:extLst>
              <a:ext uri="{FF2B5EF4-FFF2-40B4-BE49-F238E27FC236}">
                <a16:creationId xmlns:a16="http://schemas.microsoft.com/office/drawing/2014/main" id="{B98A77C4-B73F-1ECF-77DD-8071C49566CA}"/>
              </a:ext>
            </a:extLst>
          </p:cNvPr>
          <p:cNvGrpSpPr/>
          <p:nvPr/>
        </p:nvGrpSpPr>
        <p:grpSpPr>
          <a:xfrm>
            <a:off x="4562621" y="4011327"/>
            <a:ext cx="3033448" cy="1988691"/>
            <a:chOff x="7318725" y="1166150"/>
            <a:chExt cx="3757313" cy="2508877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855B5F3D-8726-4C15-F678-17431E5D4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8725" y="1166150"/>
              <a:ext cx="3757313" cy="2508877"/>
            </a:xfrm>
            <a:prstGeom prst="rect">
              <a:avLst/>
            </a:prstGeom>
          </p:spPr>
        </p:pic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A27098E9-3249-2AB1-5040-2F17D7482725}"/>
                </a:ext>
              </a:extLst>
            </p:cNvPr>
            <p:cNvSpPr/>
            <p:nvPr/>
          </p:nvSpPr>
          <p:spPr>
            <a:xfrm>
              <a:off x="8620431" y="2569906"/>
              <a:ext cx="184355" cy="1732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15999998-5185-6487-8A41-B828BA3C9A37}"/>
                </a:ext>
              </a:extLst>
            </p:cNvPr>
            <p:cNvSpPr/>
            <p:nvPr/>
          </p:nvSpPr>
          <p:spPr>
            <a:xfrm>
              <a:off x="9197381" y="2247294"/>
              <a:ext cx="184355" cy="1732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D53DD7F2-CA98-3C8C-DB9D-EE0D4C673F91}"/>
                </a:ext>
              </a:extLst>
            </p:cNvPr>
            <p:cNvSpPr/>
            <p:nvPr/>
          </p:nvSpPr>
          <p:spPr>
            <a:xfrm>
              <a:off x="9806981" y="1916509"/>
              <a:ext cx="184355" cy="1732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D0EC7AF7-0C08-9AD8-48CB-97BD0DBCCA97}"/>
              </a:ext>
            </a:extLst>
          </p:cNvPr>
          <p:cNvGrpSpPr/>
          <p:nvPr/>
        </p:nvGrpSpPr>
        <p:grpSpPr>
          <a:xfrm>
            <a:off x="6698269" y="5005673"/>
            <a:ext cx="1751044" cy="1011321"/>
            <a:chOff x="9395550" y="2203828"/>
            <a:chExt cx="1751044" cy="1011321"/>
          </a:xfrm>
        </p:grpSpPr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D87011D7-991A-57B6-64A5-6C7D687FAB5A}"/>
                </a:ext>
              </a:extLst>
            </p:cNvPr>
            <p:cNvGrpSpPr/>
            <p:nvPr/>
          </p:nvGrpSpPr>
          <p:grpSpPr>
            <a:xfrm>
              <a:off x="9532076" y="2527447"/>
              <a:ext cx="1614518" cy="687702"/>
              <a:chOff x="9532076" y="2527447"/>
              <a:chExt cx="1614518" cy="687702"/>
            </a:xfrm>
          </p:grpSpPr>
          <p:sp>
            <p:nvSpPr>
              <p:cNvPr id="36" name="Cilindro 35">
                <a:extLst>
                  <a:ext uri="{FF2B5EF4-FFF2-40B4-BE49-F238E27FC236}">
                    <a16:creationId xmlns:a16="http://schemas.microsoft.com/office/drawing/2014/main" id="{6BE2A576-0C75-401C-1440-B2F1B88B0082}"/>
                  </a:ext>
                </a:extLst>
              </p:cNvPr>
              <p:cNvSpPr/>
              <p:nvPr/>
            </p:nvSpPr>
            <p:spPr>
              <a:xfrm>
                <a:off x="9532076" y="2756625"/>
                <a:ext cx="482080" cy="458524"/>
              </a:xfrm>
              <a:prstGeom prst="can">
                <a:avLst/>
              </a:prstGeom>
              <a:solidFill>
                <a:schemeClr val="bg2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3F554549-9984-311B-0E8B-BCF4A3249F3C}"/>
                  </a:ext>
                </a:extLst>
              </p:cNvPr>
              <p:cNvSpPr txBox="1"/>
              <p:nvPr/>
            </p:nvSpPr>
            <p:spPr>
              <a:xfrm>
                <a:off x="10383440" y="2833966"/>
                <a:ext cx="7631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2 mm</a:t>
                </a:r>
                <a:endParaRPr lang="es-MX" dirty="0"/>
              </a:p>
            </p:txBody>
          </p:sp>
          <p:grpSp>
            <p:nvGrpSpPr>
              <p:cNvPr id="38" name="Grupo 37">
                <a:extLst>
                  <a:ext uri="{FF2B5EF4-FFF2-40B4-BE49-F238E27FC236}">
                    <a16:creationId xmlns:a16="http://schemas.microsoft.com/office/drawing/2014/main" id="{7A93A16F-224A-5857-9E05-8E42A6FB0161}"/>
                  </a:ext>
                </a:extLst>
              </p:cNvPr>
              <p:cNvGrpSpPr/>
              <p:nvPr/>
            </p:nvGrpSpPr>
            <p:grpSpPr>
              <a:xfrm>
                <a:off x="10157951" y="2793698"/>
                <a:ext cx="176674" cy="384377"/>
                <a:chOff x="10205884" y="2756625"/>
                <a:chExt cx="228600" cy="384377"/>
              </a:xfrm>
            </p:grpSpPr>
            <p:cxnSp>
              <p:nvCxnSpPr>
                <p:cNvPr id="43" name="Conector recto 42">
                  <a:extLst>
                    <a:ext uri="{FF2B5EF4-FFF2-40B4-BE49-F238E27FC236}">
                      <a16:creationId xmlns:a16="http://schemas.microsoft.com/office/drawing/2014/main" id="{26CCA411-EF87-7AA1-09AD-362D9CA90A98}"/>
                    </a:ext>
                  </a:extLst>
                </p:cNvPr>
                <p:cNvCxnSpPr/>
                <p:nvPr/>
              </p:nvCxnSpPr>
              <p:spPr>
                <a:xfrm>
                  <a:off x="10323871" y="2756625"/>
                  <a:ext cx="0" cy="38078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ector recto 43">
                  <a:extLst>
                    <a:ext uri="{FF2B5EF4-FFF2-40B4-BE49-F238E27FC236}">
                      <a16:creationId xmlns:a16="http://schemas.microsoft.com/office/drawing/2014/main" id="{EE77149B-D42E-E1AC-609D-4E1ED16E824B}"/>
                    </a:ext>
                  </a:extLst>
                </p:cNvPr>
                <p:cNvCxnSpPr/>
                <p:nvPr/>
              </p:nvCxnSpPr>
              <p:spPr>
                <a:xfrm>
                  <a:off x="10205884" y="2756625"/>
                  <a:ext cx="22122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ector recto 44">
                  <a:extLst>
                    <a:ext uri="{FF2B5EF4-FFF2-40B4-BE49-F238E27FC236}">
                      <a16:creationId xmlns:a16="http://schemas.microsoft.com/office/drawing/2014/main" id="{791F6168-CC6C-23D7-081C-7F79E5AAB5E1}"/>
                    </a:ext>
                  </a:extLst>
                </p:cNvPr>
                <p:cNvCxnSpPr/>
                <p:nvPr/>
              </p:nvCxnSpPr>
              <p:spPr>
                <a:xfrm>
                  <a:off x="10213258" y="3141002"/>
                  <a:ext cx="22122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upo 38">
                <a:extLst>
                  <a:ext uri="{FF2B5EF4-FFF2-40B4-BE49-F238E27FC236}">
                    <a16:creationId xmlns:a16="http://schemas.microsoft.com/office/drawing/2014/main" id="{E37CEA8A-7123-A6DE-E47B-4A9925DDB110}"/>
                  </a:ext>
                </a:extLst>
              </p:cNvPr>
              <p:cNvGrpSpPr/>
              <p:nvPr/>
            </p:nvGrpSpPr>
            <p:grpSpPr>
              <a:xfrm rot="5400000">
                <a:off x="9685779" y="2373744"/>
                <a:ext cx="173292" cy="480698"/>
                <a:chOff x="10205884" y="2756625"/>
                <a:chExt cx="228600" cy="384377"/>
              </a:xfrm>
            </p:grpSpPr>
            <p:cxnSp>
              <p:nvCxnSpPr>
                <p:cNvPr id="40" name="Conector recto 39">
                  <a:extLst>
                    <a:ext uri="{FF2B5EF4-FFF2-40B4-BE49-F238E27FC236}">
                      <a16:creationId xmlns:a16="http://schemas.microsoft.com/office/drawing/2014/main" id="{9A2376A8-1161-0796-A98B-CA7E42672B18}"/>
                    </a:ext>
                  </a:extLst>
                </p:cNvPr>
                <p:cNvCxnSpPr/>
                <p:nvPr/>
              </p:nvCxnSpPr>
              <p:spPr>
                <a:xfrm>
                  <a:off x="10323871" y="2756625"/>
                  <a:ext cx="0" cy="38078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cto 40">
                  <a:extLst>
                    <a:ext uri="{FF2B5EF4-FFF2-40B4-BE49-F238E27FC236}">
                      <a16:creationId xmlns:a16="http://schemas.microsoft.com/office/drawing/2014/main" id="{E6F5284D-BF52-F091-126F-52B668CACF3D}"/>
                    </a:ext>
                  </a:extLst>
                </p:cNvPr>
                <p:cNvCxnSpPr/>
                <p:nvPr/>
              </p:nvCxnSpPr>
              <p:spPr>
                <a:xfrm>
                  <a:off x="10205884" y="2756625"/>
                  <a:ext cx="22122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cto 41">
                  <a:extLst>
                    <a:ext uri="{FF2B5EF4-FFF2-40B4-BE49-F238E27FC236}">
                      <a16:creationId xmlns:a16="http://schemas.microsoft.com/office/drawing/2014/main" id="{AD14369E-8A04-C1C9-86E7-DE4FDE4DE31E}"/>
                    </a:ext>
                  </a:extLst>
                </p:cNvPr>
                <p:cNvCxnSpPr/>
                <p:nvPr/>
              </p:nvCxnSpPr>
              <p:spPr>
                <a:xfrm>
                  <a:off x="10213258" y="3141002"/>
                  <a:ext cx="22122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BA036AE4-5D92-5C65-6B69-3BF0288EC00C}"/>
                </a:ext>
              </a:extLst>
            </p:cNvPr>
            <p:cNvSpPr txBox="1"/>
            <p:nvPr/>
          </p:nvSpPr>
          <p:spPr>
            <a:xfrm>
              <a:off x="9395550" y="2203828"/>
              <a:ext cx="803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2 mm</a:t>
              </a:r>
              <a:endParaRPr lang="es-MX" dirty="0"/>
            </a:p>
          </p:txBody>
        </p:sp>
      </p:grp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8B11114-7E81-5DB5-866E-62BB3711F64B}"/>
              </a:ext>
            </a:extLst>
          </p:cNvPr>
          <p:cNvSpPr txBox="1"/>
          <p:nvPr/>
        </p:nvSpPr>
        <p:spPr>
          <a:xfrm>
            <a:off x="8490596" y="4300235"/>
            <a:ext cx="2834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Periodo de prueba: </a:t>
            </a:r>
            <a:r>
              <a:rPr lang="es-ES" sz="2400" dirty="0"/>
              <a:t>4,6 y 8 semanas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5081807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Imagen que contiene persona, interior, hombre, comida&#10;&#10;El contenido generado por IA puede ser incorrecto.">
            <a:extLst>
              <a:ext uri="{FF2B5EF4-FFF2-40B4-BE49-F238E27FC236}">
                <a16:creationId xmlns:a16="http://schemas.microsoft.com/office/drawing/2014/main" id="{15B516E2-A044-6F69-B8F2-122137D629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11" y="219019"/>
            <a:ext cx="6659860" cy="5957944"/>
          </a:xfrm>
        </p:spPr>
      </p:pic>
    </p:spTree>
    <p:extLst>
      <p:ext uri="{BB962C8B-B14F-4D97-AF65-F5344CB8AC3E}">
        <p14:creationId xmlns:p14="http://schemas.microsoft.com/office/powerpoint/2010/main" val="119846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5B0F4-F486-FB21-16CC-AAA985AF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Marcador de contenido 4" descr="Imagen que contiene interior, tabla, comida, sostener&#10;&#10;El contenido generado por IA puede ser incorrecto.">
            <a:extLst>
              <a:ext uri="{FF2B5EF4-FFF2-40B4-BE49-F238E27FC236}">
                <a16:creationId xmlns:a16="http://schemas.microsoft.com/office/drawing/2014/main" id="{CA00A1BD-6E3E-AAD1-ED9C-4B9A547C7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15" y="743222"/>
            <a:ext cx="9379953" cy="5567600"/>
          </a:xfrm>
        </p:spPr>
      </p:pic>
    </p:spTree>
    <p:extLst>
      <p:ext uri="{BB962C8B-B14F-4D97-AF65-F5344CB8AC3E}">
        <p14:creationId xmlns:p14="http://schemas.microsoft.com/office/powerpoint/2010/main" val="27936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BBB952-1429-4E8F-B7DE-BD7CE5A90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CA0E78-B9C7-1586-8357-ED270623EF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1" t="10709" r="36230" b="31635"/>
          <a:stretch/>
        </p:blipFill>
        <p:spPr bwMode="auto">
          <a:xfrm rot="5400000">
            <a:off x="6230580" y="2263519"/>
            <a:ext cx="3831342" cy="36961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F76C3313-1E40-909E-8EBF-314D9328FF29}"/>
              </a:ext>
            </a:extLst>
          </p:cNvPr>
          <p:cNvGrpSpPr/>
          <p:nvPr/>
        </p:nvGrpSpPr>
        <p:grpSpPr>
          <a:xfrm>
            <a:off x="910788" y="2071793"/>
            <a:ext cx="4562475" cy="2352675"/>
            <a:chOff x="0" y="0"/>
            <a:chExt cx="4815205" cy="2638425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651E77D-53E3-EB1C-BBE9-8FF478B413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50"/>
            <a:stretch/>
          </p:blipFill>
          <p:spPr bwMode="auto">
            <a:xfrm>
              <a:off x="2066925" y="895350"/>
              <a:ext cx="2748280" cy="17430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524729C5-3DFD-1199-6F39-A56CE6731A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5" r="15787"/>
            <a:stretch/>
          </p:blipFill>
          <p:spPr bwMode="auto">
            <a:xfrm>
              <a:off x="0" y="0"/>
              <a:ext cx="2557780" cy="17526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758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EAF89-0F06-1380-FE24-31D6B6C07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06497823-B356-4E0C-E70D-93BF2F623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8</a:t>
            </a:fld>
            <a:endParaRPr lang="es-CO" altLang="es-ES" sz="4300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29B78FF-2804-5A68-5462-6AE78CD85476}"/>
              </a:ext>
            </a:extLst>
          </p:cNvPr>
          <p:cNvCxnSpPr/>
          <p:nvPr/>
        </p:nvCxnSpPr>
        <p:spPr>
          <a:xfrm flipH="1">
            <a:off x="11654005" y="2295959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4AC0B03B-0A91-9783-F223-34879511B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D9D27BF6-6653-96FB-EC39-57170B6D1A53}"/>
              </a:ext>
            </a:extLst>
          </p:cNvPr>
          <p:cNvSpPr txBox="1">
            <a:spLocks/>
          </p:cNvSpPr>
          <p:nvPr/>
        </p:nvSpPr>
        <p:spPr bwMode="auto">
          <a:xfrm>
            <a:off x="3495292" y="481387"/>
            <a:ext cx="5201415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Metodología: Pruebas </a:t>
            </a:r>
            <a:r>
              <a:rPr lang="es-MX" altLang="es-ES" sz="3200" b="1" i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 vivo 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C7BB7831-8D08-8889-06BB-A72042A401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2" y="5935707"/>
            <a:ext cx="1620000" cy="60241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2BED8C2-C64F-FB2C-DA20-C265F66CA951}"/>
              </a:ext>
            </a:extLst>
          </p:cNvPr>
          <p:cNvSpPr txBox="1"/>
          <p:nvPr/>
        </p:nvSpPr>
        <p:spPr>
          <a:xfrm>
            <a:off x="2843315" y="5965923"/>
            <a:ext cx="6000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Rayos x</a:t>
            </a:r>
          </a:p>
        </p:txBody>
      </p:sp>
      <p:pic>
        <p:nvPicPr>
          <p:cNvPr id="6" name="Imagen 5" descr="Imagen que contiene interior, vídeo, remoto, tabla&#10;&#10;Descripción generada automáticamente">
            <a:extLst>
              <a:ext uri="{FF2B5EF4-FFF2-40B4-BE49-F238E27FC236}">
                <a16:creationId xmlns:a16="http://schemas.microsoft.com/office/drawing/2014/main" id="{60FE7432-A7A7-8BF5-371D-55E20CC05F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9" t="10429" r="41852" b="66330"/>
          <a:stretch/>
        </p:blipFill>
        <p:spPr>
          <a:xfrm rot="16200000">
            <a:off x="150932" y="2050574"/>
            <a:ext cx="3794363" cy="3023412"/>
          </a:xfrm>
          <a:prstGeom prst="rect">
            <a:avLst/>
          </a:prstGeom>
        </p:spPr>
      </p:pic>
      <p:pic>
        <p:nvPicPr>
          <p:cNvPr id="9" name="Imagen 8" descr="Imagen que contiene interior, vídeo, remoto, tabla&#10;&#10;Descripción generada automáticamente">
            <a:extLst>
              <a:ext uri="{FF2B5EF4-FFF2-40B4-BE49-F238E27FC236}">
                <a16:creationId xmlns:a16="http://schemas.microsoft.com/office/drawing/2014/main" id="{ED70D76D-FD28-E0F4-0E08-B79A65F3A8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61451" r="41111" b="14016"/>
          <a:stretch/>
        </p:blipFill>
        <p:spPr>
          <a:xfrm rot="16200000">
            <a:off x="3413325" y="1962838"/>
            <a:ext cx="3747553" cy="3152070"/>
          </a:xfrm>
          <a:prstGeom prst="rect">
            <a:avLst/>
          </a:prstGeom>
        </p:spPr>
      </p:pic>
      <p:pic>
        <p:nvPicPr>
          <p:cNvPr id="20" name="Imagen 19" descr="Imagen que contiene tabla, grande&#10;&#10;Descripción generada automáticamente">
            <a:extLst>
              <a:ext uri="{FF2B5EF4-FFF2-40B4-BE49-F238E27FC236}">
                <a16:creationId xmlns:a16="http://schemas.microsoft.com/office/drawing/2014/main" id="{AEEDF5BB-AD00-8AF4-4E80-D70DBA9916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89" t="31639" r="13198" b="39488"/>
          <a:stretch/>
        </p:blipFill>
        <p:spPr>
          <a:xfrm>
            <a:off x="6987229" y="2892650"/>
            <a:ext cx="4412727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9833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7BF20-495C-0E7F-C9DA-5FF792F18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 descr="Imagen que contiene tabla, pastel, alimentos, pequeño&#10;&#10;Descripción generada automáticamente">
            <a:extLst>
              <a:ext uri="{FF2B5EF4-FFF2-40B4-BE49-F238E27FC236}">
                <a16:creationId xmlns:a16="http://schemas.microsoft.com/office/drawing/2014/main" id="{C281BB10-31E4-2FB9-14C6-C1BAEE2AF0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72" r="5102" b="29090"/>
          <a:stretch/>
        </p:blipFill>
        <p:spPr>
          <a:xfrm>
            <a:off x="3978760" y="1313238"/>
            <a:ext cx="3555295" cy="1960093"/>
          </a:xfrm>
          <a:prstGeom prst="rect">
            <a:avLst/>
          </a:prstGeom>
        </p:spPr>
      </p:pic>
      <p:sp>
        <p:nvSpPr>
          <p:cNvPr id="2" name="Marcador de número de diapositiva 9">
            <a:extLst>
              <a:ext uri="{FF2B5EF4-FFF2-40B4-BE49-F238E27FC236}">
                <a16:creationId xmlns:a16="http://schemas.microsoft.com/office/drawing/2014/main" id="{93A9F1DB-1D74-ED03-FEB5-518F2A71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353551" y="6356350"/>
            <a:ext cx="2743200" cy="363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fld id="{C0C0CECD-3D37-4994-B598-E0966AB2F661}" type="slidenum">
              <a:rPr lang="es-CO" altLang="es-ES" sz="4300">
                <a:solidFill>
                  <a:schemeClr val="bg1"/>
                </a:solidFill>
                <a:latin typeface="Baskerville Old Face" panose="02020602080505020303" pitchFamily="18" charset="0"/>
              </a:rPr>
              <a:pPr/>
              <a:t>9</a:t>
            </a:fld>
            <a:endParaRPr lang="es-CO" altLang="es-ES" sz="430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BA77329-14D2-5119-096E-DD09350DEBB3}"/>
              </a:ext>
            </a:extLst>
          </p:cNvPr>
          <p:cNvCxnSpPr/>
          <p:nvPr/>
        </p:nvCxnSpPr>
        <p:spPr>
          <a:xfrm flipH="1">
            <a:off x="11654005" y="2295959"/>
            <a:ext cx="1588" cy="252000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90510B8C-B648-5FCC-93F1-39B8BDFFF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74" y="66803"/>
            <a:ext cx="2359454" cy="83051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98EA8F33-8E89-659A-AB32-0F3C5078589F}"/>
              </a:ext>
            </a:extLst>
          </p:cNvPr>
          <p:cNvSpPr txBox="1">
            <a:spLocks/>
          </p:cNvSpPr>
          <p:nvPr/>
        </p:nvSpPr>
        <p:spPr bwMode="auto">
          <a:xfrm>
            <a:off x="3495292" y="481387"/>
            <a:ext cx="5201415" cy="83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None/>
              <a:defRPr/>
            </a:pPr>
            <a:r>
              <a:rPr lang="es-MX" altLang="es-ES" sz="3200" b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Metodología: Pruebas </a:t>
            </a:r>
            <a:r>
              <a:rPr lang="es-MX" altLang="es-ES" sz="3200" b="1" i="1" dirty="0">
                <a:solidFill>
                  <a:srgbClr val="0D70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 vivo  </a:t>
            </a:r>
          </a:p>
        </p:txBody>
      </p:sp>
      <p:pic>
        <p:nvPicPr>
          <p:cNvPr id="10" name="Picture 9" descr="A logo of a plant&#10;&#10;Description automatically generated">
            <a:extLst>
              <a:ext uri="{FF2B5EF4-FFF2-40B4-BE49-F238E27FC236}">
                <a16:creationId xmlns:a16="http://schemas.microsoft.com/office/drawing/2014/main" id="{8243D610-D3DD-7508-C75F-1525D757A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2" y="5935707"/>
            <a:ext cx="1620000" cy="60241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74A69CE-8F20-37EB-CA51-93B6B95C2BC3}"/>
              </a:ext>
            </a:extLst>
          </p:cNvPr>
          <p:cNvSpPr txBox="1"/>
          <p:nvPr/>
        </p:nvSpPr>
        <p:spPr>
          <a:xfrm>
            <a:off x="2401683" y="5892300"/>
            <a:ext cx="2443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Rayos x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6476A71-8297-E2F0-8A42-A8C443F16CAD}"/>
              </a:ext>
            </a:extLst>
          </p:cNvPr>
          <p:cNvSpPr txBox="1"/>
          <p:nvPr/>
        </p:nvSpPr>
        <p:spPr>
          <a:xfrm>
            <a:off x="1510524" y="5307525"/>
            <a:ext cx="4245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Muestras integradas</a:t>
            </a:r>
          </a:p>
        </p:txBody>
      </p:sp>
      <p:pic>
        <p:nvPicPr>
          <p:cNvPr id="26" name="Imagen 25" descr="Imagen que contiene pieza, tabla, comida, café&#10;&#10;Descripción generada automáticamente">
            <a:extLst>
              <a:ext uri="{FF2B5EF4-FFF2-40B4-BE49-F238E27FC236}">
                <a16:creationId xmlns:a16="http://schemas.microsoft.com/office/drawing/2014/main" id="{29D36E7E-E444-1112-CA28-259034C0F7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4" t="42779" r="10886" b="24825"/>
          <a:stretch/>
        </p:blipFill>
        <p:spPr>
          <a:xfrm>
            <a:off x="423465" y="1313238"/>
            <a:ext cx="3555295" cy="1960093"/>
          </a:xfrm>
          <a:prstGeom prst="rect">
            <a:avLst/>
          </a:prstGeom>
        </p:spPr>
      </p:pic>
      <p:pic>
        <p:nvPicPr>
          <p:cNvPr id="27" name="Imagen 26" descr="Imagen que contiene interior, camión, monitor, coche&#10;&#10;Descripción generada automáticamente">
            <a:extLst>
              <a:ext uri="{FF2B5EF4-FFF2-40B4-BE49-F238E27FC236}">
                <a16:creationId xmlns:a16="http://schemas.microsoft.com/office/drawing/2014/main" id="{0E0880D8-CEA1-453D-EB46-8B640F6802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0" t="26049" r="25284" b="24533"/>
          <a:stretch/>
        </p:blipFill>
        <p:spPr>
          <a:xfrm rot="16200000" flipH="1">
            <a:off x="3317815" y="2113696"/>
            <a:ext cx="1386174" cy="294194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FFF39C9-E300-8C1B-5E63-9BF4FC2351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67" t="33764" r="17694" b="37849"/>
          <a:stretch/>
        </p:blipFill>
        <p:spPr>
          <a:xfrm>
            <a:off x="6710127" y="3368225"/>
            <a:ext cx="4423796" cy="2237324"/>
          </a:xfrm>
          <a:prstGeom prst="rect">
            <a:avLst/>
          </a:prstGeom>
        </p:spPr>
      </p:pic>
      <p:pic>
        <p:nvPicPr>
          <p:cNvPr id="33" name="Imagen 32" descr="Imagen que contiene Texto&#10;&#10;Descripción generada automáticamente">
            <a:extLst>
              <a:ext uri="{FF2B5EF4-FFF2-40B4-BE49-F238E27FC236}">
                <a16:creationId xmlns:a16="http://schemas.microsoft.com/office/drawing/2014/main" id="{B1922ED7-B7CE-1090-89B9-34B5FA0161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6" t="24827" r="24750" b="42337"/>
          <a:stretch/>
        </p:blipFill>
        <p:spPr>
          <a:xfrm rot="16200000" flipH="1">
            <a:off x="9373700" y="4526819"/>
            <a:ext cx="1098575" cy="242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86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302</Words>
  <Application>Microsoft Office PowerPoint</Application>
  <PresentationFormat>Panorámica</PresentationFormat>
  <Paragraphs>88</Paragraphs>
  <Slides>20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Aptos</vt:lpstr>
      <vt:lpstr>Aptos Display</vt:lpstr>
      <vt:lpstr>Arial</vt:lpstr>
      <vt:lpstr>Baskerville Old Face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Javier Castro Carmona</dc:creator>
  <cp:lastModifiedBy>Javier Castro Carmona</cp:lastModifiedBy>
  <cp:revision>8</cp:revision>
  <dcterms:created xsi:type="dcterms:W3CDTF">2025-08-06T15:41:26Z</dcterms:created>
  <dcterms:modified xsi:type="dcterms:W3CDTF">2025-11-25T01:06:17Z</dcterms:modified>
</cp:coreProperties>
</file>