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7" r:id="rId6"/>
    <p:sldId id="345" r:id="rId7"/>
    <p:sldId id="320" r:id="rId8"/>
    <p:sldId id="258" r:id="rId9"/>
    <p:sldId id="292" r:id="rId10"/>
    <p:sldId id="265" r:id="rId11"/>
    <p:sldId id="293" r:id="rId12"/>
    <p:sldId id="286" r:id="rId13"/>
    <p:sldId id="302" r:id="rId14"/>
    <p:sldId id="357" r:id="rId15"/>
    <p:sldId id="363" r:id="rId16"/>
    <p:sldId id="337" r:id="rId17"/>
    <p:sldId id="335" r:id="rId18"/>
    <p:sldId id="336" r:id="rId19"/>
    <p:sldId id="362" r:id="rId20"/>
    <p:sldId id="359" r:id="rId21"/>
    <p:sldId id="360" r:id="rId22"/>
    <p:sldId id="361" r:id="rId23"/>
    <p:sldId id="356" r:id="rId24"/>
    <p:sldId id="35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03A78A-52F8-3E12-F382-C3D65C6FB39B}" name="gregory narce" initials="gn" userId="gregory narc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94764" autoAdjust="0"/>
  </p:normalViewPr>
  <p:slideViewPr>
    <p:cSldViewPr snapToGrid="0">
      <p:cViewPr varScale="1">
        <p:scale>
          <a:sx n="96" d="100"/>
          <a:sy n="96" d="100"/>
        </p:scale>
        <p:origin x="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187" y="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 M" userId="0650903176753001" providerId="LiveId" clId="{A48DD562-C185-4B80-8F8D-8346A9CC5063}"/>
    <pc:docChg chg="modSld">
      <pc:chgData name="J M" userId="0650903176753001" providerId="LiveId" clId="{A48DD562-C185-4B80-8F8D-8346A9CC5063}" dt="2024-12-19T04:33:48.866" v="168" actId="20577"/>
      <pc:docMkLst>
        <pc:docMk/>
      </pc:docMkLst>
      <pc:sldChg chg="modSp mod">
        <pc:chgData name="J M" userId="0650903176753001" providerId="LiveId" clId="{A48DD562-C185-4B80-8F8D-8346A9CC5063}" dt="2024-12-19T04:33:48.866" v="168" actId="20577"/>
        <pc:sldMkLst>
          <pc:docMk/>
          <pc:sldMk cId="2238844550" sldId="256"/>
        </pc:sldMkLst>
        <pc:spChg chg="mod">
          <ac:chgData name="J M" userId="0650903176753001" providerId="LiveId" clId="{A48DD562-C185-4B80-8F8D-8346A9CC5063}" dt="2024-12-19T04:33:36.505" v="138" actId="20577"/>
          <ac:spMkLst>
            <pc:docMk/>
            <pc:sldMk cId="2238844550" sldId="256"/>
            <ac:spMk id="3" creationId="{28FCEA7C-BF70-4182-9C45-16EFBA09DED0}"/>
          </ac:spMkLst>
        </pc:spChg>
        <pc:spChg chg="mod">
          <ac:chgData name="J M" userId="0650903176753001" providerId="LiveId" clId="{A48DD562-C185-4B80-8F8D-8346A9CC5063}" dt="2024-12-19T04:33:48.866" v="168" actId="20577"/>
          <ac:spMkLst>
            <pc:docMk/>
            <pc:sldMk cId="2238844550" sldId="256"/>
            <ac:spMk id="5" creationId="{5B18279B-2D44-4119-896A-22026349C4C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B2C6EDC-7FFA-47A2-B52F-55A206E4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EDDADD-70D2-4CFE-B25E-1F36E04BB9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639B8-EA76-475F-ABF2-3D49BD1F56D3}" type="datetimeFigureOut">
              <a:rPr lang="en-US" smtClean="0"/>
              <a:t>12/18/2024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A19CE-73D9-4994-9060-F191EDCCBD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A47C41-E403-4DA7-841A-2A4B1C464C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B7899-3180-4353-9ECC-DB9AF208CD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15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3147-C309-44B8-AF20-BAB82B7C4F88}" type="datetimeFigureOut">
              <a:rPr lang="en-US" smtClean="0"/>
              <a:t>12/18/2024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AC06A-4905-4B1A-83C1-3B011A8C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10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CAC06A-4905-4B1A-83C1-3B011A8CF04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770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CAC06A-4905-4B1A-83C1-3B011A8CF04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95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CAC06A-4905-4B1A-83C1-3B011A8CF04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70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3558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CAC06A-4905-4B1A-83C1-3B011A8CF0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399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CAC06A-4905-4B1A-83C1-3B011A8CF0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44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CAC06A-4905-4B1A-83C1-3B011A8CF04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637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CAC06A-4905-4B1A-83C1-3B011A8CF0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545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CAC06A-4905-4B1A-83C1-3B011A8CF0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42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87461A7-C745-4C36-816E-A1BF6EE517A4}"/>
              </a:ext>
            </a:extLst>
          </p:cNvPr>
          <p:cNvSpPr/>
          <p:nvPr userDrawn="1"/>
        </p:nvSpPr>
        <p:spPr>
          <a:xfrm>
            <a:off x="0" y="4554000"/>
            <a:ext cx="12192000" cy="230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6CD15-EEA4-46CB-A7B3-495FF7C8B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0000" y="3833999"/>
            <a:ext cx="5937026" cy="720001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F20683-79D6-43CE-A167-BF1E25FA4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0000" y="4731026"/>
            <a:ext cx="9144000" cy="720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94F1B6-7D05-4E73-BA00-BC5670C43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998793" y="2408820"/>
            <a:ext cx="3399320" cy="2592271"/>
            <a:chOff x="7998793" y="2408820"/>
            <a:chExt cx="3399320" cy="2592271"/>
          </a:xfrm>
        </p:grpSpPr>
        <p:sp>
          <p:nvSpPr>
            <p:cNvPr id="13" name="Graphic 14">
              <a:extLst>
                <a:ext uri="{FF2B5EF4-FFF2-40B4-BE49-F238E27FC236}">
                  <a16:creationId xmlns:a16="http://schemas.microsoft.com/office/drawing/2014/main" id="{8B58D1C2-E2C1-48D1-9CD7-D98859263F8B}"/>
                </a:ext>
              </a:extLst>
            </p:cNvPr>
            <p:cNvSpPr/>
            <p:nvPr userDrawn="1"/>
          </p:nvSpPr>
          <p:spPr>
            <a:xfrm rot="18900000">
              <a:off x="8436128" y="4572466"/>
              <a:ext cx="2357438" cy="428625"/>
            </a:xfrm>
            <a:custGeom>
              <a:avLst/>
              <a:gdLst>
                <a:gd name="connsiteX0" fmla="*/ 0 w 1885950"/>
                <a:gd name="connsiteY0" fmla="*/ 0 h 342900"/>
                <a:gd name="connsiteX1" fmla="*/ 473393 w 1885950"/>
                <a:gd name="connsiteY1" fmla="*/ 342900 h 342900"/>
                <a:gd name="connsiteX2" fmla="*/ 946785 w 1885950"/>
                <a:gd name="connsiteY2" fmla="*/ 0 h 342900"/>
                <a:gd name="connsiteX3" fmla="*/ 1420178 w 1885950"/>
                <a:gd name="connsiteY3" fmla="*/ 342900 h 342900"/>
                <a:gd name="connsiteX4" fmla="*/ 1893570 w 1885950"/>
                <a:gd name="connsiteY4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5950" h="342900">
                  <a:moveTo>
                    <a:pt x="0" y="0"/>
                  </a:moveTo>
                  <a:cubicBezTo>
                    <a:pt x="236220" y="0"/>
                    <a:pt x="236220" y="342900"/>
                    <a:pt x="473393" y="342900"/>
                  </a:cubicBezTo>
                  <a:cubicBezTo>
                    <a:pt x="709613" y="342900"/>
                    <a:pt x="709613" y="0"/>
                    <a:pt x="946785" y="0"/>
                  </a:cubicBezTo>
                  <a:cubicBezTo>
                    <a:pt x="1183005" y="0"/>
                    <a:pt x="1183005" y="342900"/>
                    <a:pt x="1420178" y="342900"/>
                  </a:cubicBezTo>
                  <a:cubicBezTo>
                    <a:pt x="1657350" y="342900"/>
                    <a:pt x="1656398" y="0"/>
                    <a:pt x="1893570" y="0"/>
                  </a:cubicBezTo>
                </a:path>
              </a:pathLst>
            </a:custGeom>
            <a:noFill/>
            <a:ln w="127000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52BDBB4-28D9-4B2B-BA1A-8A20B3CA0A1B}"/>
                </a:ext>
              </a:extLst>
            </p:cNvPr>
            <p:cNvSpPr/>
            <p:nvPr userDrawn="1"/>
          </p:nvSpPr>
          <p:spPr>
            <a:xfrm>
              <a:off x="10505144" y="2408820"/>
              <a:ext cx="892969" cy="892970"/>
            </a:xfrm>
            <a:prstGeom prst="ellipse">
              <a:avLst/>
            </a:prstGeom>
            <a:noFill/>
            <a:ln w="127000" cap="flat">
              <a:solidFill>
                <a:schemeClr val="accent4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6FA2AB67-0CBD-40DF-8724-9E261D88001E}"/>
                </a:ext>
              </a:extLst>
            </p:cNvPr>
            <p:cNvSpPr/>
            <p:nvPr userDrawn="1"/>
          </p:nvSpPr>
          <p:spPr>
            <a:xfrm>
              <a:off x="7998793" y="3156637"/>
              <a:ext cx="1063466" cy="916782"/>
            </a:xfrm>
            <a:prstGeom prst="triangle">
              <a:avLst/>
            </a:prstGeom>
            <a:solidFill>
              <a:schemeClr val="accent5"/>
            </a:solidFill>
            <a:ln w="7620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279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2C2F631-6179-4019-A4DE-E71E4BCD7A9A}"/>
              </a:ext>
            </a:extLst>
          </p:cNvPr>
          <p:cNvSpPr/>
          <p:nvPr userDrawn="1"/>
        </p:nvSpPr>
        <p:spPr>
          <a:xfrm>
            <a:off x="0" y="0"/>
            <a:ext cx="12192000" cy="3098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3BA779-F1DC-4871-8673-48F90A2AD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2000"/>
            <a:ext cx="5940000" cy="79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0CDE65-1A53-4205-81E7-9806636D35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1C7250-86AB-45C1-A1EF-F42666697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A4D50-D5D7-4F67-A7F9-A34FE6E89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998" y="2564295"/>
            <a:ext cx="4680000" cy="3141705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C78E1E2-4A89-4703-BD74-7B982EBCB1B6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422399" y="2564295"/>
            <a:ext cx="4680000" cy="3141705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1192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AD4645D-B764-4859-9EF5-D320F7C474D4}"/>
              </a:ext>
            </a:extLst>
          </p:cNvPr>
          <p:cNvSpPr/>
          <p:nvPr userDrawn="1"/>
        </p:nvSpPr>
        <p:spPr>
          <a:xfrm>
            <a:off x="0" y="0"/>
            <a:ext cx="12192000" cy="3098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3BA779-F1DC-4871-8673-48F90A2AD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2000"/>
            <a:ext cx="5940000" cy="79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0CDE65-1A53-4205-81E7-9806636D35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1C7250-86AB-45C1-A1EF-F42666697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A4D50-D5D7-4F67-A7F9-A34FE6E89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998" y="3473076"/>
            <a:ext cx="4680000" cy="22329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C78E1E2-4A89-4703-BD74-7B982EBCB1B6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422399" y="3473076"/>
            <a:ext cx="4680000" cy="22329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A0AF439-96CB-4860-A71E-A61E0D722A9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79999" y="2561013"/>
            <a:ext cx="4689604" cy="823912"/>
          </a:xfr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0C3577A-AD90-453C-A7D5-994712C32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22399" y="2561013"/>
            <a:ext cx="4689602" cy="823912"/>
          </a:xfrm>
          <a:solidFill>
            <a:schemeClr val="accent3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717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36AECC-ED9D-4732-906A-09C9CF08848D}"/>
              </a:ext>
            </a:extLst>
          </p:cNvPr>
          <p:cNvSpPr/>
          <p:nvPr userDrawn="1"/>
        </p:nvSpPr>
        <p:spPr>
          <a:xfrm>
            <a:off x="0" y="0"/>
            <a:ext cx="12192000" cy="3098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A8A581-34C3-4715-AA75-16964CC2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3399"/>
            <a:ext cx="5940000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4785-859E-46F0-8D0A-E775EE9036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06515-C1D6-4079-91A2-8C1D2BCDCF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44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Option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36AECC-ED9D-4732-906A-09C9CF08848D}"/>
              </a:ext>
            </a:extLst>
          </p:cNvPr>
          <p:cNvSpPr/>
          <p:nvPr userDrawn="1"/>
        </p:nvSpPr>
        <p:spPr>
          <a:xfrm>
            <a:off x="0" y="0"/>
            <a:ext cx="12192000" cy="3098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A8A581-34C3-4715-AA75-16964CC2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3399"/>
            <a:ext cx="5940000" cy="79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4785-859E-46F0-8D0A-E775EE9036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06515-C1D6-4079-91A2-8C1D2BCDCF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56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8A581-34C3-4715-AA75-16964CC2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2000"/>
            <a:ext cx="5940000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4785-859E-46F0-8D0A-E775EE9036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06515-C1D6-4079-91A2-8C1D2BCDCF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502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eft Middl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F1F7A7-3825-4674-B370-D3BEDD3FC66D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3033000"/>
            <a:ext cx="6235201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560AB5-7355-4D05-AA13-FCB0024AF8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4CCDFF2-A2F9-4352-94BB-9BB119095D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accent3"/>
            </a:solidFill>
          </a:ln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55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ight Middl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F1F7A7-3825-4674-B370-D3BEDD3FC66D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799" y="3033000"/>
            <a:ext cx="6235201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9028F3-1D82-46F1-B1A3-00830CB35A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005FE9B-8EFA-4B5C-B7E0-1BA35304D2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37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48B3D-5284-49B6-95FE-F6F67199D6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2B87C-2A1C-4361-ABCD-71640D9491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96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9845-7EE3-4215-838A-9B269844E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F0B72-F0E4-4D09-8DA2-36F92C9E7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B9E62E-1D1A-4230-8716-C6873BEF0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7C1F35-FB12-46E2-A9E5-6CB4364CAC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81B5D9-E2DC-4C3D-8035-080BA5D945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11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415600" y="1633633"/>
            <a:ext cx="53332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6443200" y="1633633"/>
            <a:ext cx="53332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9905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CC2B20B-280D-44D1-8DC5-70D2B86B7655}"/>
              </a:ext>
            </a:extLst>
          </p:cNvPr>
          <p:cNvSpPr/>
          <p:nvPr userDrawn="1"/>
        </p:nvSpPr>
        <p:spPr>
          <a:xfrm rot="2448756">
            <a:off x="9181031" y="3380182"/>
            <a:ext cx="878193" cy="2739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CF6415F-6279-47D7-81A8-7C667B82487D}"/>
              </a:ext>
            </a:extLst>
          </p:cNvPr>
          <p:cNvSpPr/>
          <p:nvPr userDrawn="1"/>
        </p:nvSpPr>
        <p:spPr>
          <a:xfrm>
            <a:off x="10143917" y="1890080"/>
            <a:ext cx="1638502" cy="16385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54F30F7-DC7A-41E3-A364-0B79CF985761}"/>
              </a:ext>
            </a:extLst>
          </p:cNvPr>
          <p:cNvSpPr/>
          <p:nvPr userDrawn="1"/>
        </p:nvSpPr>
        <p:spPr>
          <a:xfrm>
            <a:off x="7746136" y="2778308"/>
            <a:ext cx="1638502" cy="16385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72C4EBD-FB6B-4F9E-8562-1F4DD054DA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554538"/>
          </a:xfrm>
          <a:custGeom>
            <a:avLst/>
            <a:gdLst>
              <a:gd name="connsiteX0" fmla="*/ 8530200 w 12192000"/>
              <a:gd name="connsiteY0" fmla="*/ 3146226 h 4554538"/>
              <a:gd name="connsiteX1" fmla="*/ 7998793 w 12192000"/>
              <a:gd name="connsiteY1" fmla="*/ 4074032 h 4554538"/>
              <a:gd name="connsiteX2" fmla="*/ 9061603 w 12192000"/>
              <a:gd name="connsiteY2" fmla="*/ 4074032 h 4554538"/>
              <a:gd name="connsiteX3" fmla="*/ 10971786 w 12192000"/>
              <a:gd name="connsiteY3" fmla="*/ 2468328 h 4554538"/>
              <a:gd name="connsiteX4" fmla="*/ 11359570 w 12192000"/>
              <a:gd name="connsiteY4" fmla="*/ 2856109 h 4554538"/>
              <a:gd name="connsiteX5" fmla="*/ 10971786 w 12192000"/>
              <a:gd name="connsiteY5" fmla="*/ 3243892 h 4554538"/>
              <a:gd name="connsiteX6" fmla="*/ 10584005 w 12192000"/>
              <a:gd name="connsiteY6" fmla="*/ 2856109 h 4554538"/>
              <a:gd name="connsiteX7" fmla="*/ 10971786 w 12192000"/>
              <a:gd name="connsiteY7" fmla="*/ 2468328 h 4554538"/>
              <a:gd name="connsiteX8" fmla="*/ 10971786 w 12192000"/>
              <a:gd name="connsiteY8" fmla="*/ 2344811 h 4554538"/>
              <a:gd name="connsiteX9" fmla="*/ 10460488 w 12192000"/>
              <a:gd name="connsiteY9" fmla="*/ 2856109 h 4554538"/>
              <a:gd name="connsiteX10" fmla="*/ 10971786 w 12192000"/>
              <a:gd name="connsiteY10" fmla="*/ 3367407 h 4554538"/>
              <a:gd name="connsiteX11" fmla="*/ 11483084 w 12192000"/>
              <a:gd name="connsiteY11" fmla="*/ 2856109 h 4554538"/>
              <a:gd name="connsiteX12" fmla="*/ 10971786 w 12192000"/>
              <a:gd name="connsiteY12" fmla="*/ 2344811 h 4554538"/>
              <a:gd name="connsiteX13" fmla="*/ 0 w 12192000"/>
              <a:gd name="connsiteY13" fmla="*/ 0 h 4554538"/>
              <a:gd name="connsiteX14" fmla="*/ 12192000 w 12192000"/>
              <a:gd name="connsiteY14" fmla="*/ 0 h 4554538"/>
              <a:gd name="connsiteX15" fmla="*/ 12192000 w 12192000"/>
              <a:gd name="connsiteY15" fmla="*/ 4554538 h 4554538"/>
              <a:gd name="connsiteX16" fmla="*/ 10247582 w 12192000"/>
              <a:gd name="connsiteY16" fmla="*/ 4554538 h 4554538"/>
              <a:gd name="connsiteX17" fmla="*/ 10312021 w 12192000"/>
              <a:gd name="connsiteY17" fmla="*/ 4461275 h 4554538"/>
              <a:gd name="connsiteX18" fmla="*/ 10316869 w 12192000"/>
              <a:gd name="connsiteY18" fmla="*/ 4142971 h 4554538"/>
              <a:gd name="connsiteX19" fmla="*/ 10357084 w 12192000"/>
              <a:gd name="connsiteY19" fmla="*/ 3838490 h 4554538"/>
              <a:gd name="connsiteX20" fmla="*/ 10357084 w 12192000"/>
              <a:gd name="connsiteY20" fmla="*/ 3749442 h 4554538"/>
              <a:gd name="connsiteX21" fmla="*/ 10313637 w 12192000"/>
              <a:gd name="connsiteY21" fmla="*/ 3730054 h 4554538"/>
              <a:gd name="connsiteX22" fmla="*/ 10268036 w 12192000"/>
              <a:gd name="connsiteY22" fmla="*/ 3749442 h 4554538"/>
              <a:gd name="connsiteX23" fmla="*/ 10193352 w 12192000"/>
              <a:gd name="connsiteY23" fmla="*/ 4168821 h 4554538"/>
              <a:gd name="connsiteX24" fmla="*/ 10153137 w 12192000"/>
              <a:gd name="connsiteY24" fmla="*/ 4473302 h 4554538"/>
              <a:gd name="connsiteX25" fmla="*/ 9845786 w 12192000"/>
              <a:gd name="connsiteY25" fmla="*/ 4513516 h 4554538"/>
              <a:gd name="connsiteX26" fmla="*/ 9475883 w 12192000"/>
              <a:gd name="connsiteY26" fmla="*/ 4546819 h 4554538"/>
              <a:gd name="connsiteX27" fmla="*/ 9466655 w 12192000"/>
              <a:gd name="connsiteY27" fmla="*/ 4554538 h 4554538"/>
              <a:gd name="connsiteX28" fmla="*/ 0 w 12192000"/>
              <a:gd name="connsiteY28" fmla="*/ 4554538 h 455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192000" h="4554538">
                <a:moveTo>
                  <a:pt x="8530200" y="3146226"/>
                </a:moveTo>
                <a:lnTo>
                  <a:pt x="7998793" y="4074032"/>
                </a:lnTo>
                <a:lnTo>
                  <a:pt x="9061603" y="4074032"/>
                </a:lnTo>
                <a:close/>
                <a:moveTo>
                  <a:pt x="10971786" y="2468328"/>
                </a:moveTo>
                <a:cubicBezTo>
                  <a:pt x="11184348" y="2468328"/>
                  <a:pt x="11359570" y="2643547"/>
                  <a:pt x="11359570" y="2856109"/>
                </a:cubicBezTo>
                <a:cubicBezTo>
                  <a:pt x="11359570" y="3071545"/>
                  <a:pt x="11184348" y="3243892"/>
                  <a:pt x="10971786" y="3243892"/>
                </a:cubicBezTo>
                <a:cubicBezTo>
                  <a:pt x="10759224" y="3243892"/>
                  <a:pt x="10584005" y="3068671"/>
                  <a:pt x="10584005" y="2856109"/>
                </a:cubicBezTo>
                <a:cubicBezTo>
                  <a:pt x="10584005" y="2640676"/>
                  <a:pt x="10759224" y="2468328"/>
                  <a:pt x="10971786" y="2468328"/>
                </a:cubicBezTo>
                <a:close/>
                <a:moveTo>
                  <a:pt x="10971786" y="2344811"/>
                </a:moveTo>
                <a:cubicBezTo>
                  <a:pt x="10690285" y="2344811"/>
                  <a:pt x="10460488" y="2574608"/>
                  <a:pt x="10460488" y="2856109"/>
                </a:cubicBezTo>
                <a:cubicBezTo>
                  <a:pt x="10460488" y="3137610"/>
                  <a:pt x="10690285" y="3367407"/>
                  <a:pt x="10971786" y="3367407"/>
                </a:cubicBezTo>
                <a:cubicBezTo>
                  <a:pt x="11253287" y="3367407"/>
                  <a:pt x="11483084" y="3137610"/>
                  <a:pt x="11483084" y="2856109"/>
                </a:cubicBezTo>
                <a:cubicBezTo>
                  <a:pt x="11483084" y="2574608"/>
                  <a:pt x="11253287" y="2344811"/>
                  <a:pt x="10971786" y="2344811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554538"/>
                </a:lnTo>
                <a:lnTo>
                  <a:pt x="10247582" y="4554538"/>
                </a:lnTo>
                <a:lnTo>
                  <a:pt x="10312021" y="4461275"/>
                </a:lnTo>
                <a:cubicBezTo>
                  <a:pt x="10357262" y="4356789"/>
                  <a:pt x="10336257" y="4244224"/>
                  <a:pt x="10316869" y="4142971"/>
                </a:cubicBezTo>
                <a:cubicBezTo>
                  <a:pt x="10293889" y="4022327"/>
                  <a:pt x="10276655" y="3918919"/>
                  <a:pt x="10357084" y="3838490"/>
                </a:cubicBezTo>
                <a:cubicBezTo>
                  <a:pt x="10382934" y="3815510"/>
                  <a:pt x="10382934" y="3775296"/>
                  <a:pt x="10357084" y="3749442"/>
                </a:cubicBezTo>
                <a:cubicBezTo>
                  <a:pt x="10345594" y="3736517"/>
                  <a:pt x="10329795" y="3730054"/>
                  <a:pt x="10313637" y="3730054"/>
                </a:cubicBezTo>
                <a:cubicBezTo>
                  <a:pt x="10297480" y="3730054"/>
                  <a:pt x="10280963" y="3736517"/>
                  <a:pt x="10268036" y="3749442"/>
                </a:cubicBezTo>
                <a:cubicBezTo>
                  <a:pt x="10138777" y="3878704"/>
                  <a:pt x="10167501" y="4033817"/>
                  <a:pt x="10193352" y="4168821"/>
                </a:cubicBezTo>
                <a:cubicBezTo>
                  <a:pt x="10216332" y="4289465"/>
                  <a:pt x="10233566" y="4392873"/>
                  <a:pt x="10153137" y="4473302"/>
                </a:cubicBezTo>
                <a:cubicBezTo>
                  <a:pt x="10069838" y="4553731"/>
                  <a:pt x="9966429" y="4536496"/>
                  <a:pt x="9845786" y="4513516"/>
                </a:cubicBezTo>
                <a:cubicBezTo>
                  <a:pt x="9725143" y="4490898"/>
                  <a:pt x="9593502" y="4466078"/>
                  <a:pt x="9475883" y="4546819"/>
                </a:cubicBezTo>
                <a:lnTo>
                  <a:pt x="9466655" y="4554538"/>
                </a:lnTo>
                <a:lnTo>
                  <a:pt x="0" y="45545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E0EC059-6580-471B-82B1-7BC2C482138A}"/>
              </a:ext>
            </a:extLst>
          </p:cNvPr>
          <p:cNvSpPr/>
          <p:nvPr userDrawn="1"/>
        </p:nvSpPr>
        <p:spPr>
          <a:xfrm>
            <a:off x="0" y="4554000"/>
            <a:ext cx="12192000" cy="2304000"/>
          </a:xfrm>
          <a:custGeom>
            <a:avLst/>
            <a:gdLst>
              <a:gd name="connsiteX0" fmla="*/ 0 w 12192000"/>
              <a:gd name="connsiteY0" fmla="*/ 0 h 2304000"/>
              <a:gd name="connsiteX1" fmla="*/ 9467298 w 12192000"/>
              <a:gd name="connsiteY1" fmla="*/ 0 h 2304000"/>
              <a:gd name="connsiteX2" fmla="*/ 9426407 w 12192000"/>
              <a:gd name="connsiteY2" fmla="*/ 34200 h 2304000"/>
              <a:gd name="connsiteX3" fmla="*/ 9351723 w 12192000"/>
              <a:gd name="connsiteY3" fmla="*/ 453579 h 2304000"/>
              <a:gd name="connsiteX4" fmla="*/ 9311509 w 12192000"/>
              <a:gd name="connsiteY4" fmla="*/ 758060 h 2304000"/>
              <a:gd name="connsiteX5" fmla="*/ 9004154 w 12192000"/>
              <a:gd name="connsiteY5" fmla="*/ 798275 h 2304000"/>
              <a:gd name="connsiteX6" fmla="*/ 8584775 w 12192000"/>
              <a:gd name="connsiteY6" fmla="*/ 872959 h 2304000"/>
              <a:gd name="connsiteX7" fmla="*/ 8584775 w 12192000"/>
              <a:gd name="connsiteY7" fmla="*/ 962006 h 2304000"/>
              <a:gd name="connsiteX8" fmla="*/ 8630734 w 12192000"/>
              <a:gd name="connsiteY8" fmla="*/ 982112 h 2304000"/>
              <a:gd name="connsiteX9" fmla="*/ 8679568 w 12192000"/>
              <a:gd name="connsiteY9" fmla="*/ 962006 h 2304000"/>
              <a:gd name="connsiteX10" fmla="*/ 8984048 w 12192000"/>
              <a:gd name="connsiteY10" fmla="*/ 921792 h 2304000"/>
              <a:gd name="connsiteX11" fmla="*/ 9403427 w 12192000"/>
              <a:gd name="connsiteY11" fmla="*/ 847108 h 2304000"/>
              <a:gd name="connsiteX12" fmla="*/ 9478111 w 12192000"/>
              <a:gd name="connsiteY12" fmla="*/ 430600 h 2304000"/>
              <a:gd name="connsiteX13" fmla="*/ 9518326 w 12192000"/>
              <a:gd name="connsiteY13" fmla="*/ 123248 h 2304000"/>
              <a:gd name="connsiteX14" fmla="*/ 9822806 w 12192000"/>
              <a:gd name="connsiteY14" fmla="*/ 83034 h 2304000"/>
              <a:gd name="connsiteX15" fmla="*/ 10242185 w 12192000"/>
              <a:gd name="connsiteY15" fmla="*/ 8350 h 2304000"/>
              <a:gd name="connsiteX16" fmla="*/ 10247954 w 12192000"/>
              <a:gd name="connsiteY16" fmla="*/ 0 h 2304000"/>
              <a:gd name="connsiteX17" fmla="*/ 12192000 w 12192000"/>
              <a:gd name="connsiteY17" fmla="*/ 0 h 2304000"/>
              <a:gd name="connsiteX18" fmla="*/ 12192000 w 12192000"/>
              <a:gd name="connsiteY18" fmla="*/ 2304000 h 2304000"/>
              <a:gd name="connsiteX19" fmla="*/ 0 w 12192000"/>
              <a:gd name="connsiteY19" fmla="*/ 2304000 h 23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2000" h="2304000">
                <a:moveTo>
                  <a:pt x="0" y="0"/>
                </a:moveTo>
                <a:lnTo>
                  <a:pt x="9467298" y="0"/>
                </a:lnTo>
                <a:lnTo>
                  <a:pt x="9426407" y="34200"/>
                </a:lnTo>
                <a:cubicBezTo>
                  <a:pt x="9297145" y="163463"/>
                  <a:pt x="9325869" y="318575"/>
                  <a:pt x="9351723" y="453579"/>
                </a:cubicBezTo>
                <a:cubicBezTo>
                  <a:pt x="9374703" y="574223"/>
                  <a:pt x="9391937" y="677631"/>
                  <a:pt x="9311509" y="758060"/>
                </a:cubicBezTo>
                <a:cubicBezTo>
                  <a:pt x="9228206" y="838489"/>
                  <a:pt x="9124797" y="821254"/>
                  <a:pt x="9004154" y="798275"/>
                </a:cubicBezTo>
                <a:cubicBezTo>
                  <a:pt x="8866276" y="772424"/>
                  <a:pt x="8714037" y="743699"/>
                  <a:pt x="8584775" y="872959"/>
                </a:cubicBezTo>
                <a:cubicBezTo>
                  <a:pt x="8558924" y="895938"/>
                  <a:pt x="8558924" y="936153"/>
                  <a:pt x="8584775" y="962006"/>
                </a:cubicBezTo>
                <a:cubicBezTo>
                  <a:pt x="8599139" y="976367"/>
                  <a:pt x="8613500" y="982112"/>
                  <a:pt x="8630734" y="982112"/>
                </a:cubicBezTo>
                <a:cubicBezTo>
                  <a:pt x="8647969" y="982112"/>
                  <a:pt x="8662333" y="973496"/>
                  <a:pt x="8679568" y="962006"/>
                </a:cubicBezTo>
                <a:cubicBezTo>
                  <a:pt x="8759996" y="881577"/>
                  <a:pt x="8863405" y="898812"/>
                  <a:pt x="8984048" y="921792"/>
                </a:cubicBezTo>
                <a:cubicBezTo>
                  <a:pt x="9119052" y="947643"/>
                  <a:pt x="9274165" y="976367"/>
                  <a:pt x="9403427" y="847108"/>
                </a:cubicBezTo>
                <a:cubicBezTo>
                  <a:pt x="9532686" y="720720"/>
                  <a:pt x="9503962" y="565607"/>
                  <a:pt x="9478111" y="430600"/>
                </a:cubicBezTo>
                <a:cubicBezTo>
                  <a:pt x="9455131" y="309957"/>
                  <a:pt x="9437897" y="203677"/>
                  <a:pt x="9518326" y="123248"/>
                </a:cubicBezTo>
                <a:cubicBezTo>
                  <a:pt x="9598754" y="42819"/>
                  <a:pt x="9702163" y="60054"/>
                  <a:pt x="9822806" y="83034"/>
                </a:cubicBezTo>
                <a:cubicBezTo>
                  <a:pt x="9957810" y="108884"/>
                  <a:pt x="10112923" y="137609"/>
                  <a:pt x="10242185" y="8350"/>
                </a:cubicBezTo>
                <a:lnTo>
                  <a:pt x="10247954" y="0"/>
                </a:lnTo>
                <a:lnTo>
                  <a:pt x="12192000" y="0"/>
                </a:lnTo>
                <a:lnTo>
                  <a:pt x="12192000" y="2304000"/>
                </a:lnTo>
                <a:lnTo>
                  <a:pt x="0" y="230400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6CD15-EEA4-46CB-A7B3-495FF7C8B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0000" y="3833999"/>
            <a:ext cx="5937026" cy="720001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F20683-79D6-43CE-A167-BF1E25FA4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0000" y="4731026"/>
            <a:ext cx="9144000" cy="720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524263-835B-48D7-A2FC-25541FD95C43}"/>
              </a:ext>
            </a:extLst>
          </p:cNvPr>
          <p:cNvSpPr/>
          <p:nvPr/>
        </p:nvSpPr>
        <p:spPr>
          <a:xfrm>
            <a:off x="10460488" y="2344811"/>
            <a:ext cx="1005361" cy="1005361"/>
          </a:xfrm>
          <a:custGeom>
            <a:avLst/>
            <a:gdLst>
              <a:gd name="connsiteX0" fmla="*/ 169545 w 333375"/>
              <a:gd name="connsiteY0" fmla="*/ 339090 h 333375"/>
              <a:gd name="connsiteX1" fmla="*/ 0 w 333375"/>
              <a:gd name="connsiteY1" fmla="*/ 169545 h 333375"/>
              <a:gd name="connsiteX2" fmla="*/ 169545 w 333375"/>
              <a:gd name="connsiteY2" fmla="*/ 0 h 333375"/>
              <a:gd name="connsiteX3" fmla="*/ 339090 w 333375"/>
              <a:gd name="connsiteY3" fmla="*/ 169545 h 333375"/>
              <a:gd name="connsiteX4" fmla="*/ 169545 w 333375"/>
              <a:gd name="connsiteY4" fmla="*/ 339090 h 333375"/>
              <a:gd name="connsiteX5" fmla="*/ 169545 w 333375"/>
              <a:gd name="connsiteY5" fmla="*/ 40958 h 333375"/>
              <a:gd name="connsiteX6" fmla="*/ 40958 w 333375"/>
              <a:gd name="connsiteY6" fmla="*/ 169545 h 333375"/>
              <a:gd name="connsiteX7" fmla="*/ 169545 w 333375"/>
              <a:gd name="connsiteY7" fmla="*/ 298133 h 333375"/>
              <a:gd name="connsiteX8" fmla="*/ 298133 w 333375"/>
              <a:gd name="connsiteY8" fmla="*/ 169545 h 333375"/>
              <a:gd name="connsiteX9" fmla="*/ 169545 w 333375"/>
              <a:gd name="connsiteY9" fmla="*/ 40958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375" h="333375">
                <a:moveTo>
                  <a:pt x="169545" y="339090"/>
                </a:moveTo>
                <a:cubicBezTo>
                  <a:pt x="76200" y="339090"/>
                  <a:pt x="0" y="262890"/>
                  <a:pt x="0" y="169545"/>
                </a:cubicBezTo>
                <a:cubicBezTo>
                  <a:pt x="0" y="76200"/>
                  <a:pt x="76200" y="0"/>
                  <a:pt x="169545" y="0"/>
                </a:cubicBezTo>
                <a:cubicBezTo>
                  <a:pt x="262890" y="0"/>
                  <a:pt x="339090" y="76200"/>
                  <a:pt x="339090" y="169545"/>
                </a:cubicBezTo>
                <a:cubicBezTo>
                  <a:pt x="339090" y="262890"/>
                  <a:pt x="262890" y="339090"/>
                  <a:pt x="169545" y="339090"/>
                </a:cubicBezTo>
                <a:close/>
                <a:moveTo>
                  <a:pt x="169545" y="40958"/>
                </a:moveTo>
                <a:cubicBezTo>
                  <a:pt x="99060" y="40958"/>
                  <a:pt x="40958" y="98108"/>
                  <a:pt x="40958" y="169545"/>
                </a:cubicBezTo>
                <a:cubicBezTo>
                  <a:pt x="40958" y="240030"/>
                  <a:pt x="99060" y="298133"/>
                  <a:pt x="169545" y="298133"/>
                </a:cubicBezTo>
                <a:cubicBezTo>
                  <a:pt x="240030" y="298133"/>
                  <a:pt x="298133" y="240983"/>
                  <a:pt x="298133" y="169545"/>
                </a:cubicBezTo>
                <a:cubicBezTo>
                  <a:pt x="298133" y="99060"/>
                  <a:pt x="240030" y="40958"/>
                  <a:pt x="169545" y="4095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B9EF5C-08CE-4A11-8FB9-D59AACF45C92}"/>
              </a:ext>
            </a:extLst>
          </p:cNvPr>
          <p:cNvSpPr/>
          <p:nvPr/>
        </p:nvSpPr>
        <p:spPr>
          <a:xfrm>
            <a:off x="7998793" y="3146226"/>
            <a:ext cx="1062810" cy="919187"/>
          </a:xfrm>
          <a:custGeom>
            <a:avLst/>
            <a:gdLst>
              <a:gd name="connsiteX0" fmla="*/ 0 w 352425"/>
              <a:gd name="connsiteY0" fmla="*/ 307658 h 304800"/>
              <a:gd name="connsiteX1" fmla="*/ 176213 w 352425"/>
              <a:gd name="connsiteY1" fmla="*/ 0 h 304800"/>
              <a:gd name="connsiteX2" fmla="*/ 352425 w 352425"/>
              <a:gd name="connsiteY2" fmla="*/ 307658 h 304800"/>
              <a:gd name="connsiteX3" fmla="*/ 0 w 352425"/>
              <a:gd name="connsiteY3" fmla="*/ 307658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" h="304800">
                <a:moveTo>
                  <a:pt x="0" y="307658"/>
                </a:moveTo>
                <a:lnTo>
                  <a:pt x="176213" y="0"/>
                </a:lnTo>
                <a:lnTo>
                  <a:pt x="352425" y="307658"/>
                </a:lnTo>
                <a:lnTo>
                  <a:pt x="0" y="307658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7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arrow Content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C33E624-2467-4206-84E7-7DB1C787CD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921500" cy="6858000"/>
          </a:xfrm>
          <a:prstGeom prst="hexagon">
            <a:avLst>
              <a:gd name="adj" fmla="val 7593"/>
              <a:gd name="vf" fmla="val 115470"/>
            </a:avLst>
          </a:prstGeom>
          <a:solidFill>
            <a:schemeClr val="bg1">
              <a:lumMod val="95000"/>
            </a:schemeClr>
          </a:solidFill>
        </p:spPr>
        <p:txBody>
          <a:bodyPr tIns="1512000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3033000"/>
            <a:ext cx="6235201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4671D-DEA0-4C96-A2C8-AF8E77F35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7346" y="924301"/>
            <a:ext cx="3442907" cy="5009400"/>
          </a:xfrm>
        </p:spPr>
        <p:txBody>
          <a:bodyPr anchor="ctr"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F0D2BD-AC28-47D6-8C93-74585CCB5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165DED-91C9-42FC-97C3-122D43563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94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arrow Content Option 2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C33E624-2467-4206-84E7-7DB1C787CD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8000"/>
          </a:xfrm>
          <a:prstGeom prst="hexagon">
            <a:avLst>
              <a:gd name="adj" fmla="val 7083"/>
              <a:gd name="vf" fmla="val 115470"/>
            </a:avLst>
          </a:prstGeom>
          <a:solidFill>
            <a:schemeClr val="bg1">
              <a:lumMod val="95000"/>
            </a:schemeClr>
          </a:solidFill>
        </p:spPr>
        <p:txBody>
          <a:bodyPr tIns="1512000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0" y="3033000"/>
            <a:ext cx="6235201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4671D-DEA0-4C96-A2C8-AF8E77F35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1346" y="1873780"/>
            <a:ext cx="3442907" cy="3110443"/>
          </a:xfrm>
        </p:spPr>
        <p:txBody>
          <a:bodyPr anchor="ctr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F0D2BD-AC28-47D6-8C93-74585CCB5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165DED-91C9-42FC-97C3-122D43563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95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C33E624-2467-4206-84E7-7DB1C787CD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84700" y="0"/>
            <a:ext cx="7607300" cy="6858000"/>
          </a:xfrm>
          <a:prstGeom prst="hexagon">
            <a:avLst>
              <a:gd name="adj" fmla="val 6667"/>
              <a:gd name="vf" fmla="val 115470"/>
            </a:avLst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0" y="1449000"/>
            <a:ext cx="4930600" cy="3960000"/>
          </a:xfrm>
        </p:spPr>
        <p:txBody>
          <a:bodyPr lIns="180000" rIns="180000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F0D2BD-AC28-47D6-8C93-74585CCB5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165DED-91C9-42FC-97C3-122D43563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9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er, Image and Content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C33E624-2467-4206-84E7-7DB1C787CD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260600"/>
            <a:ext cx="12192000" cy="4597400"/>
          </a:xfrm>
          <a:solidFill>
            <a:schemeClr val="bg1">
              <a:lumMod val="95000"/>
            </a:schemeClr>
          </a:solidFill>
        </p:spPr>
        <p:txBody>
          <a:bodyPr tIns="0" bIns="0"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3C1BBA-DE16-432B-8D17-818D7C0681CA}"/>
              </a:ext>
            </a:extLst>
          </p:cNvPr>
          <p:cNvCxnSpPr/>
          <p:nvPr userDrawn="1"/>
        </p:nvCxnSpPr>
        <p:spPr>
          <a:xfrm>
            <a:off x="4813300" y="649040"/>
            <a:ext cx="0" cy="935633"/>
          </a:xfrm>
          <a:prstGeom prst="line">
            <a:avLst/>
          </a:prstGeom>
          <a:ln w="1270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721F72D-E459-4AC6-90FE-C37E1BE0C4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9500" y="306388"/>
            <a:ext cx="3403600" cy="1622425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179388" indent="0">
              <a:buNone/>
              <a:defRPr/>
            </a:lvl2pPr>
            <a:lvl3pPr marL="357187" indent="0">
              <a:buNone/>
              <a:defRPr/>
            </a:lvl3pPr>
            <a:lvl4pPr marL="536575" indent="0">
              <a:buNone/>
              <a:defRPr/>
            </a:lvl4pPr>
            <a:lvl5pPr marL="715963" indent="0">
              <a:buNone/>
              <a:defRPr/>
            </a:lvl5pPr>
          </a:lstStyle>
          <a:p>
            <a:pPr lvl="0"/>
            <a:r>
              <a:rPr lang="en-US" dirty="0"/>
              <a:t>Place Your Sub Header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4671D-DEA0-4C96-A2C8-AF8E77F35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1" y="305644"/>
            <a:ext cx="4421084" cy="1622425"/>
          </a:xfrm>
        </p:spPr>
        <p:txBody>
          <a:bodyPr anchor="ctr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2268000"/>
            <a:ext cx="6235201" cy="79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F0D2BD-AC28-47D6-8C93-74585CCB5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165DED-91C9-42FC-97C3-122D43563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accent5">
                <a:lumMod val="50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37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4671D-DEA0-4C96-A2C8-AF8E77F35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F0D2BD-AC28-47D6-8C93-74585CCB5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165DED-91C9-42FC-97C3-122D43563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6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Bi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5B7FBEE-222F-4F5D-A2AE-6EF6ED8657BB}"/>
              </a:ext>
            </a:extLst>
          </p:cNvPr>
          <p:cNvSpPr/>
          <p:nvPr userDrawn="1"/>
        </p:nvSpPr>
        <p:spPr>
          <a:xfrm>
            <a:off x="0" y="0"/>
            <a:ext cx="12192000" cy="3098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39408-C49A-4750-A547-E1EAD06F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2000"/>
            <a:ext cx="5940000" cy="79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4671D-DEA0-4C96-A2C8-AF8E77F35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998" y="3429000"/>
            <a:ext cx="10022400" cy="227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F0D2BD-AC28-47D6-8C93-74585CCB5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165DED-91C9-42FC-97C3-122D43563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>
            <a:solidFill>
              <a:schemeClr val="accent4"/>
            </a:solidFill>
          </a:ln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8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87461A7-C745-4C36-816E-A1BF6EE517A4}"/>
              </a:ext>
            </a:extLst>
          </p:cNvPr>
          <p:cNvSpPr/>
          <p:nvPr userDrawn="1"/>
        </p:nvSpPr>
        <p:spPr>
          <a:xfrm>
            <a:off x="0" y="2032000"/>
            <a:ext cx="12192000" cy="4826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6CD15-EEA4-46CB-A7B3-495FF7C8B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0000" y="3833999"/>
            <a:ext cx="5937026" cy="720001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F20683-79D6-43CE-A167-BF1E25FA4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0000" y="4731026"/>
            <a:ext cx="5937026" cy="720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25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EED2F4-3B67-4A5F-8A1F-35C9EA9A3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999" y="1152000"/>
            <a:ext cx="10022400" cy="792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8C015-1790-4813-8F0C-87F6BF831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998" y="2564295"/>
            <a:ext cx="10022400" cy="314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E5440-5145-48EA-AB31-9537362E5C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5385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AC9D5-326C-41F2-81FC-4A60388A5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86425" y="6142912"/>
            <a:ext cx="396000" cy="396000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fld id="{7E0E41E9-E887-49CF-A358-8367F0C348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3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67" r:id="rId4"/>
    <p:sldLayoutId id="2147483668" r:id="rId5"/>
    <p:sldLayoutId id="2147483660" r:id="rId6"/>
    <p:sldLayoutId id="2147483650" r:id="rId7"/>
    <p:sldLayoutId id="2147483669" r:id="rId8"/>
    <p:sldLayoutId id="2147483665" r:id="rId9"/>
    <p:sldLayoutId id="2147483652" r:id="rId10"/>
    <p:sldLayoutId id="2147483666" r:id="rId11"/>
    <p:sldLayoutId id="2147483661" r:id="rId12"/>
    <p:sldLayoutId id="2147483662" r:id="rId13"/>
    <p:sldLayoutId id="2147483654" r:id="rId14"/>
    <p:sldLayoutId id="2147483663" r:id="rId15"/>
    <p:sldLayoutId id="2147483664" r:id="rId16"/>
    <p:sldLayoutId id="2147483655" r:id="rId17"/>
    <p:sldLayoutId id="2147483656" r:id="rId18"/>
    <p:sldLayoutId id="2147483670" r:id="rId19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57188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36575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15963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93763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mailto:oscar.montiel@uacj.mx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books.emeraldinsight.com/page/detail/The-History-of-Entrepreneurship-in-Mexico/?k=978183909172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amazon.com/Emerald-Handbook-Entrepreneurship-Latin-America-ebook/dp/B09QKS59VR/ref=sr_1_1?keywords=handbook+entrepreneurship+latin+america&amp;qid=1647194972&amp;sr=8-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5B18279B-2D44-4119-896A-22026349C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386" y="4545367"/>
            <a:ext cx="9144000" cy="231263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Speakers: </a:t>
            </a:r>
          </a:p>
          <a:p>
            <a:r>
              <a:rPr lang="en-US" dirty="0"/>
              <a:t>Oscar Javier </a:t>
            </a:r>
            <a:r>
              <a:rPr lang="en-US"/>
              <a:t>Montiel Mendez</a:t>
            </a:r>
            <a:endParaRPr lang="en-US" dirty="0"/>
          </a:p>
          <a:p>
            <a:r>
              <a:rPr lang="en-US" dirty="0"/>
              <a:t>Universidad </a:t>
            </a:r>
            <a:r>
              <a:rPr lang="en-US" dirty="0" err="1"/>
              <a:t>Autónoma</a:t>
            </a:r>
            <a:r>
              <a:rPr lang="en-US" dirty="0"/>
              <a:t> de Ciudad Juarez </a:t>
            </a:r>
          </a:p>
          <a:p>
            <a:r>
              <a:rPr lang="en-US" dirty="0"/>
              <a:t> Abril, 2024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923748E-0023-4DD9-8618-A5F40387CC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643" b="12643"/>
          <a:stretch>
            <a:fillRect/>
          </a:stretch>
        </p:blipFill>
        <p:spPr>
          <a:xfrm>
            <a:off x="0" y="339201"/>
            <a:ext cx="7153131" cy="2672179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28FCEA7C-BF70-4182-9C45-16EFBA09D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863" y="3558791"/>
            <a:ext cx="7476565" cy="720001"/>
          </a:xfrm>
        </p:spPr>
        <p:txBody>
          <a:bodyPr>
            <a:normAutofit fontScale="90000"/>
          </a:bodyPr>
          <a:lstStyle/>
          <a:p>
            <a:br>
              <a:rPr lang="en-US" sz="2700" b="1" dirty="0"/>
            </a:br>
            <a:br>
              <a:rPr lang="en-US" sz="2700" b="1" dirty="0"/>
            </a:br>
            <a:r>
              <a:rPr lang="es-MX" sz="2700" b="1" u="sng" dirty="0"/>
              <a:t>Dia Mundial del Emprendimiento, UAEMEX</a:t>
            </a:r>
            <a:r>
              <a:rPr lang="en-US" sz="2700" b="1" u="sng" dirty="0"/>
              <a:t>: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700" b="1" dirty="0"/>
              <a:t>“Handbook of Entrepreneurship in Latin America: Unleashing a millennial potential” (Emerald Publishing, UK)</a:t>
            </a:r>
            <a:br>
              <a:rPr lang="en-US" sz="2700" b="1" dirty="0"/>
            </a:br>
            <a:br>
              <a:rPr lang="es-MX" sz="2700" b="1" dirty="0"/>
            </a:b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38844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C86863D-6E3E-E1BB-6163-D5E0B9928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800" y="592164"/>
            <a:ext cx="10022400" cy="792000"/>
          </a:xfrm>
        </p:spPr>
        <p:txBody>
          <a:bodyPr/>
          <a:lstStyle/>
          <a:p>
            <a:pPr algn="ctr"/>
            <a:r>
              <a:rPr lang="en-US" dirty="0"/>
              <a:t>BRICS takes over G7!!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7EF1C4B-26EB-5603-0507-A17A6883D5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86425" y="6142912"/>
            <a:ext cx="396000" cy="396000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7E0E41E9-E887-49CF-A358-8367F0C348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C9AC9C2-D98D-AE10-957D-9F057A845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435" y="1398134"/>
            <a:ext cx="8583130" cy="514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76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77B84141-0E27-FCD6-AE25-C5FD98AFD7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84863C-9181-AB49-0039-67CBADE4A2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Forthcoming, 2024</a:t>
            </a:r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E69E30C-D4BA-AA0F-404C-F8338F676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7CC8521D-1A60-1732-9822-DB1005FA1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6914" y="3033000"/>
            <a:ext cx="6235201" cy="1781596"/>
          </a:xfrm>
        </p:spPr>
        <p:txBody>
          <a:bodyPr>
            <a:normAutofit/>
          </a:bodyPr>
          <a:lstStyle/>
          <a:p>
            <a:r>
              <a:rPr lang="en-US" dirty="0"/>
              <a:t>Technology and Innovation in Latin America: The need for a turning point.</a:t>
            </a:r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324CC3-9832-B673-9B90-2B863C4EE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40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8B3F497-289E-261D-FF86-DD459E53B6EB}"/>
              </a:ext>
            </a:extLst>
          </p:cNvPr>
          <p:cNvSpPr txBox="1"/>
          <p:nvPr/>
        </p:nvSpPr>
        <p:spPr>
          <a:xfrm>
            <a:off x="2883159" y="2379305"/>
            <a:ext cx="724055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Dark</a:t>
            </a:r>
            <a:r>
              <a:rPr lang="es-MX" dirty="0"/>
              <a:t> </a:t>
            </a:r>
            <a:r>
              <a:rPr lang="es-MX" dirty="0" err="1"/>
              <a:t>Side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Entrepreneurship</a:t>
            </a:r>
            <a:r>
              <a:rPr lang="es-MX" dirty="0"/>
              <a:t>:</a:t>
            </a:r>
          </a:p>
          <a:p>
            <a:r>
              <a:rPr lang="es-MX" dirty="0" err="1"/>
              <a:t>An</a:t>
            </a:r>
            <a:r>
              <a:rPr lang="es-MX" dirty="0"/>
              <a:t> </a:t>
            </a:r>
            <a:r>
              <a:rPr lang="es-MX" dirty="0" err="1"/>
              <a:t>Exploratory</a:t>
            </a:r>
            <a:r>
              <a:rPr lang="es-MX" dirty="0"/>
              <a:t> Conceptual </a:t>
            </a:r>
            <a:r>
              <a:rPr lang="es-MX" dirty="0" err="1"/>
              <a:t>Approach</a:t>
            </a:r>
            <a:r>
              <a:rPr lang="es-MX" dirty="0"/>
              <a:t>*</a:t>
            </a:r>
          </a:p>
          <a:p>
            <a:endParaRPr lang="es-MX" dirty="0"/>
          </a:p>
          <a:p>
            <a:r>
              <a:rPr lang="es-MX" dirty="0"/>
              <a:t>El lado oscuro del emprendimiento: un enfoque conceptual exploratorio</a:t>
            </a:r>
          </a:p>
          <a:p>
            <a:r>
              <a:rPr lang="es-MX" dirty="0"/>
              <a:t>Oscar Javier Montiel Méndez**, Mark Clark*** y María Guadalupe Calderón Martínez****</a:t>
            </a:r>
          </a:p>
        </p:txBody>
      </p:sp>
    </p:spTree>
    <p:extLst>
      <p:ext uri="{BB962C8B-B14F-4D97-AF65-F5344CB8AC3E}">
        <p14:creationId xmlns:p14="http://schemas.microsoft.com/office/powerpoint/2010/main" val="919610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26594-8E26-4046-F2AA-BE5A0625B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644F1C-86D7-5D60-F25A-097AE5FE22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660F31B-8AC8-21DC-BACA-8125DD27D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42B5536-BD90-C221-A56F-800FDE879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156" y="0"/>
            <a:ext cx="12228156" cy="693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267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26594-8E26-4046-F2AA-BE5A0625B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644F1C-86D7-5D60-F25A-097AE5FE22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EE83F7A5-3862-D827-156F-3C8602C1E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42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26594-8E26-4046-F2AA-BE5A0625B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644F1C-86D7-5D60-F25A-097AE5FE22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Marcador de contenido 2">
            <a:extLst>
              <a:ext uri="{FF2B5EF4-FFF2-40B4-BE49-F238E27FC236}">
                <a16:creationId xmlns:a16="http://schemas.microsoft.com/office/drawing/2014/main" id="{9C4FA16A-78CD-58DD-AF3E-B07973C3A1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96918" y="1"/>
            <a:ext cx="12288917" cy="67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03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C7DE84B-17FA-3831-092A-2D8FB40AD642}"/>
              </a:ext>
            </a:extLst>
          </p:cNvPr>
          <p:cNvSpPr txBox="1"/>
          <p:nvPr/>
        </p:nvSpPr>
        <p:spPr>
          <a:xfrm>
            <a:off x="3048000" y="0"/>
            <a:ext cx="609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 err="1"/>
              <a:t>Failed</a:t>
            </a:r>
            <a:r>
              <a:rPr lang="es-MX" dirty="0"/>
              <a:t> </a:t>
            </a:r>
            <a:r>
              <a:rPr lang="es-MX" dirty="0" err="1"/>
              <a:t>entrepreneurship</a:t>
            </a:r>
            <a:r>
              <a:rPr lang="es-MX" dirty="0"/>
              <a:t> in a</a:t>
            </a:r>
          </a:p>
          <a:p>
            <a:r>
              <a:rPr lang="es-MX" dirty="0" err="1"/>
              <a:t>heterotopia</a:t>
            </a:r>
            <a:r>
              <a:rPr lang="es-MX" dirty="0"/>
              <a:t>: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story</a:t>
            </a:r>
            <a:r>
              <a:rPr lang="es-MX" dirty="0"/>
              <a:t> </a:t>
            </a:r>
            <a:r>
              <a:rPr lang="es-MX" dirty="0" err="1"/>
              <a:t>of</a:t>
            </a:r>
            <a:endParaRPr lang="es-MX" dirty="0"/>
          </a:p>
          <a:p>
            <a:r>
              <a:rPr lang="es-MX" dirty="0"/>
              <a:t>Villa Ahumada</a:t>
            </a:r>
          </a:p>
          <a:p>
            <a:endParaRPr lang="es-MX" dirty="0"/>
          </a:p>
          <a:p>
            <a:r>
              <a:rPr lang="es-MX" dirty="0"/>
              <a:t>Oscar Montiel</a:t>
            </a:r>
          </a:p>
          <a:p>
            <a:r>
              <a:rPr lang="es-MX" dirty="0"/>
              <a:t>Duncan </a:t>
            </a:r>
            <a:r>
              <a:rPr lang="es-MX" dirty="0" err="1"/>
              <a:t>Pelly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78B2748-3FA4-9961-E084-8048FF3C6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138" y="2099388"/>
            <a:ext cx="7534093" cy="439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0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DA7CCDC-2549-5179-9928-CFF112563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710" y="1139877"/>
            <a:ext cx="5254580" cy="543488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913F1BC-A884-F647-19B9-26ADD7A4B51A}"/>
              </a:ext>
            </a:extLst>
          </p:cNvPr>
          <p:cNvSpPr txBox="1"/>
          <p:nvPr/>
        </p:nvSpPr>
        <p:spPr>
          <a:xfrm>
            <a:off x="2500604" y="94966"/>
            <a:ext cx="64194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Montiel Mendez O. J., Canales García R. A., </a:t>
            </a:r>
            <a:r>
              <a:rPr lang="en-US" dirty="0" err="1"/>
              <a:t>Gardea</a:t>
            </a:r>
            <a:r>
              <a:rPr lang="en-US" dirty="0"/>
              <a:t> Morales O. H. (2023). Entrepreneurial Iatrogenesis: An Exploratory Approach,</a:t>
            </a:r>
            <a:br>
              <a:rPr lang="en-US" dirty="0"/>
            </a:br>
            <a:r>
              <a:rPr lang="en-US" dirty="0"/>
              <a:t>13(1), 113-125.</a:t>
            </a:r>
            <a:br>
              <a:rPr lang="en-US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9274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819328D-C4DB-46BF-1E63-EE63F8A407C3}"/>
              </a:ext>
            </a:extLst>
          </p:cNvPr>
          <p:cNvSpPr txBox="1"/>
          <p:nvPr/>
        </p:nvSpPr>
        <p:spPr>
          <a:xfrm>
            <a:off x="3047223" y="0"/>
            <a:ext cx="609755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 err="1"/>
              <a:t>Dark</a:t>
            </a:r>
            <a:r>
              <a:rPr lang="es-MX" dirty="0"/>
              <a:t> </a:t>
            </a:r>
            <a:r>
              <a:rPr lang="es-MX" dirty="0" err="1"/>
              <a:t>Side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Institutional</a:t>
            </a:r>
            <a:endParaRPr lang="es-MX" dirty="0"/>
          </a:p>
          <a:p>
            <a:r>
              <a:rPr lang="es-MX" dirty="0" err="1"/>
              <a:t>Entrepreneurship</a:t>
            </a:r>
            <a:r>
              <a:rPr lang="es-MX" dirty="0"/>
              <a:t> in </a:t>
            </a:r>
            <a:r>
              <a:rPr lang="es-MX" dirty="0" err="1"/>
              <a:t>Latin</a:t>
            </a:r>
            <a:endParaRPr lang="es-MX" dirty="0"/>
          </a:p>
          <a:p>
            <a:r>
              <a:rPr lang="es-MX" dirty="0" err="1"/>
              <a:t>America</a:t>
            </a:r>
            <a:r>
              <a:rPr lang="es-MX" dirty="0"/>
              <a:t>: Vistas </a:t>
            </a:r>
            <a:r>
              <a:rPr lang="es-MX" dirty="0" err="1"/>
              <a:t>from</a:t>
            </a:r>
            <a:endParaRPr lang="es-MX" dirty="0"/>
          </a:p>
          <a:p>
            <a:r>
              <a:rPr lang="es-MX" dirty="0" err="1"/>
              <a:t>Reflexivity</a:t>
            </a:r>
            <a:endParaRPr lang="es-MX" dirty="0"/>
          </a:p>
          <a:p>
            <a:r>
              <a:rPr lang="es-MX" dirty="0"/>
              <a:t>Oscar Javier Montiel Méndez</a:t>
            </a:r>
          </a:p>
          <a:p>
            <a:r>
              <a:rPr lang="es-MX" dirty="0"/>
              <a:t>Rosa Azalea Canales García</a:t>
            </a:r>
          </a:p>
          <a:p>
            <a:r>
              <a:rPr lang="es-MX" dirty="0"/>
              <a:t>Anel Flores Novelo</a:t>
            </a:r>
          </a:p>
          <a:p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81AFEDE-11AD-31D3-F4AB-D00F8F20E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792" y="1643982"/>
            <a:ext cx="4018208" cy="510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852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D142709-60A5-66A1-7FA7-3919157BD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135" y="1397751"/>
            <a:ext cx="5398187" cy="436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92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 descr="Stairs">
            <a:extLst>
              <a:ext uri="{FF2B5EF4-FFF2-40B4-BE49-F238E27FC236}">
                <a16:creationId xmlns:a16="http://schemas.microsoft.com/office/drawing/2014/main" id="{DB8E3FD3-0267-4F81-A762-085F5391CAA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6F2C19-0689-4B63-8A83-297B6376B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5B722F-37EC-443F-AE71-6E9C033B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Background</a:t>
            </a:r>
          </a:p>
          <a:p>
            <a:pPr algn="just"/>
            <a:r>
              <a:rPr lang="en-US" dirty="0"/>
              <a:t>Context</a:t>
            </a:r>
          </a:p>
          <a:p>
            <a:pPr algn="just"/>
            <a:r>
              <a:rPr lang="en-US" dirty="0"/>
              <a:t>Table of contents</a:t>
            </a:r>
          </a:p>
          <a:p>
            <a:pPr algn="just"/>
            <a:r>
              <a:rPr lang="en-US" dirty="0"/>
              <a:t>Conclusions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A0F2ED-980E-4DAB-9741-86DED03988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0E41E9-E887-49CF-A358-8367F0C3484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92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EE37172-F9A0-2F61-DAD8-1F415B208B46}"/>
              </a:ext>
            </a:extLst>
          </p:cNvPr>
          <p:cNvSpPr txBox="1"/>
          <p:nvPr/>
        </p:nvSpPr>
        <p:spPr>
          <a:xfrm>
            <a:off x="3047223" y="0"/>
            <a:ext cx="609755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 err="1"/>
              <a:t>Dark</a:t>
            </a:r>
            <a:r>
              <a:rPr lang="es-MX" dirty="0"/>
              <a:t> </a:t>
            </a:r>
            <a:r>
              <a:rPr lang="es-MX" dirty="0" err="1"/>
              <a:t>Side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Entrepreneurship</a:t>
            </a:r>
            <a:r>
              <a:rPr lang="es-MX" dirty="0"/>
              <a:t> </a:t>
            </a:r>
            <a:r>
              <a:rPr lang="es-MX" dirty="0" err="1"/>
              <a:t>Education</a:t>
            </a:r>
            <a:r>
              <a:rPr lang="es-MX" dirty="0"/>
              <a:t>? </a:t>
            </a:r>
            <a:r>
              <a:rPr lang="es-MX" dirty="0" err="1"/>
              <a:t>An</a:t>
            </a:r>
            <a:r>
              <a:rPr lang="es-MX" dirty="0"/>
              <a:t> </a:t>
            </a:r>
            <a:r>
              <a:rPr lang="es-MX" dirty="0" err="1"/>
              <a:t>Exploration</a:t>
            </a:r>
            <a:r>
              <a:rPr lang="es-MX" dirty="0"/>
              <a:t> </a:t>
            </a:r>
            <a:r>
              <a:rPr lang="es-MX" dirty="0" err="1"/>
              <a:t>from</a:t>
            </a:r>
            <a:r>
              <a:rPr lang="es-MX" dirty="0"/>
              <a:t> a </a:t>
            </a:r>
            <a:r>
              <a:rPr lang="es-MX" dirty="0" err="1"/>
              <a:t>Public</a:t>
            </a:r>
            <a:r>
              <a:rPr lang="es-MX" dirty="0"/>
              <a:t> </a:t>
            </a:r>
            <a:r>
              <a:rPr lang="es-MX" dirty="0" err="1"/>
              <a:t>University</a:t>
            </a:r>
            <a:r>
              <a:rPr lang="es-MX" dirty="0"/>
              <a:t> in </a:t>
            </a:r>
            <a:r>
              <a:rPr lang="es-MX" dirty="0" err="1"/>
              <a:t>Mexico</a:t>
            </a:r>
            <a:endParaRPr lang="es-MX" dirty="0"/>
          </a:p>
          <a:p>
            <a:endParaRPr lang="es-MX" dirty="0"/>
          </a:p>
          <a:p>
            <a:r>
              <a:rPr lang="es-MX" dirty="0"/>
              <a:t>Oscar Javier Montiel Mendez</a:t>
            </a:r>
          </a:p>
          <a:p>
            <a:r>
              <a:rPr lang="es-MX" dirty="0"/>
              <a:t>Argentina Soto Maciel</a:t>
            </a:r>
          </a:p>
          <a:p>
            <a:r>
              <a:rPr lang="es-MX" dirty="0"/>
              <a:t>Luisa </a:t>
            </a:r>
            <a:r>
              <a:rPr lang="es-MX" dirty="0" err="1"/>
              <a:t>Cajica</a:t>
            </a:r>
            <a:r>
              <a:rPr lang="es-MX" dirty="0"/>
              <a:t> Carvalho</a:t>
            </a:r>
          </a:p>
          <a:p>
            <a:r>
              <a:rPr lang="es-MX" dirty="0"/>
              <a:t>Duncan </a:t>
            </a:r>
            <a:r>
              <a:rPr lang="es-MX" dirty="0" err="1"/>
              <a:t>Pelly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9C0B4D3-30C6-708F-5A0A-BDFF89366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29" y="2126973"/>
            <a:ext cx="9488610" cy="464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75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867B85-9B52-387E-3A95-28E01AE125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8205" y="2563908"/>
            <a:ext cx="2695587" cy="720001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err="1"/>
              <a:t>Contacts</a:t>
            </a:r>
            <a:endParaRPr lang="es-MX" sz="32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089507-6800-7BB3-FBC8-587518CD5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9718" y="3671864"/>
            <a:ext cx="5612562" cy="295213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</a:pPr>
            <a:r>
              <a:rPr lang="en-US" sz="2400" b="0" i="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oscar.montiel@uacj.mx</a:t>
            </a:r>
            <a:endParaRPr lang="en-US" sz="2400" b="0" i="0" dirty="0">
              <a:solidFill>
                <a:schemeClr val="bg1"/>
              </a:solidFill>
            </a:endParaRPr>
          </a:p>
          <a:p>
            <a:pPr lvl="0" algn="ctr">
              <a:lnSpc>
                <a:spcPct val="100000"/>
              </a:lnSpc>
            </a:pPr>
            <a:endParaRPr lang="en-US" sz="2400" b="0" i="0" dirty="0">
              <a:solidFill>
                <a:schemeClr val="bg1"/>
              </a:solidFill>
            </a:endParaRPr>
          </a:p>
        </p:txBody>
      </p:sp>
      <p:pic>
        <p:nvPicPr>
          <p:cNvPr id="6" name="Picture Placeholder 11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20E504DF-C0B1-6B30-E867-41EC105DF5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9" b="459"/>
          <a:stretch>
            <a:fillRect/>
          </a:stretch>
        </p:blipFill>
        <p:spPr>
          <a:xfrm>
            <a:off x="2546705" y="234001"/>
            <a:ext cx="1681593" cy="1666165"/>
          </a:xfrm>
          <a:prstGeom prst="hexagon">
            <a:avLst>
              <a:gd name="adj" fmla="val 7593"/>
              <a:gd name="vf" fmla="val 115470"/>
            </a:avLst>
          </a:prstGeom>
        </p:spPr>
      </p:pic>
    </p:spTree>
    <p:extLst>
      <p:ext uri="{BB962C8B-B14F-4D97-AF65-F5344CB8AC3E}">
        <p14:creationId xmlns:p14="http://schemas.microsoft.com/office/powerpoint/2010/main" val="3131141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 descr="Stairs">
            <a:extLst>
              <a:ext uri="{FF2B5EF4-FFF2-40B4-BE49-F238E27FC236}">
                <a16:creationId xmlns:a16="http://schemas.microsoft.com/office/drawing/2014/main" id="{DB8E3FD3-0267-4F81-A762-085F5391CAA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6F2C19-0689-4B63-8A83-297B6376B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3033000"/>
            <a:ext cx="5933360" cy="792000"/>
          </a:xfrm>
        </p:spPr>
        <p:txBody>
          <a:bodyPr/>
          <a:lstStyle/>
          <a:p>
            <a:r>
              <a:rPr lang="en-US" dirty="0"/>
              <a:t>Background: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5B722F-37EC-443F-AE71-6E9C033BC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3360" y="924301"/>
            <a:ext cx="4098641" cy="50094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b="1" dirty="0"/>
              <a:t>Economics Literature:</a:t>
            </a:r>
          </a:p>
          <a:p>
            <a:pPr algn="just"/>
            <a:r>
              <a:rPr lang="en-US" dirty="0"/>
              <a:t>Knight (1921), entrepreneurship as decision-making about the use of heterogeneous resources under uncertainty (actions, not opportunities).</a:t>
            </a:r>
          </a:p>
          <a:p>
            <a:pPr algn="just"/>
            <a:r>
              <a:rPr lang="en-US" dirty="0"/>
              <a:t>Schumpeter’s Innovation (1934) and The Entrepreneur (1939), “Creative Destruction”.</a:t>
            </a:r>
          </a:p>
          <a:p>
            <a:pPr algn="just"/>
            <a:r>
              <a:rPr lang="en-US" dirty="0" err="1"/>
              <a:t>Kirzner’s</a:t>
            </a:r>
            <a:r>
              <a:rPr lang="en-US" dirty="0"/>
              <a:t> Competition and Entrepreneurship (1973;  “Entrepreneurial Discovery”), underlies in the opportunity-discovery of modern entrepreneurship (Shane &amp; Venkataraman 2000).</a:t>
            </a:r>
          </a:p>
          <a:p>
            <a:pPr algn="just"/>
            <a:r>
              <a:rPr lang="en-US"/>
              <a:t>Lachmann’s </a:t>
            </a:r>
            <a:r>
              <a:rPr lang="en-US" dirty="0"/>
              <a:t>(1976) “Entrepreneurial Creation”, a continuous </a:t>
            </a:r>
            <a:r>
              <a:rPr lang="en-US" dirty="0" err="1"/>
              <a:t>recombinative</a:t>
            </a:r>
            <a:r>
              <a:rPr lang="en-US" dirty="0"/>
              <a:t> process, how entrepreneurial action at the individual and organizational levels takes place.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A0F2ED-980E-4DAB-9741-86DED03988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0E41E9-E887-49CF-A358-8367F0C3484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130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fld id="{00000000-1234-1234-1234-123412341234}" type="slidenum">
              <a:rPr lang="en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pPr/>
              <a:t>4</a:t>
            </a:fld>
            <a:endParaRPr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-370400" y="354967"/>
            <a:ext cx="8037600" cy="70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728115">
              <a:lnSpc>
                <a:spcPct val="156818"/>
              </a:lnSpc>
            </a:pPr>
            <a:endParaRPr sz="1200" b="1" i="1" dirty="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7467601" y="1959967"/>
            <a:ext cx="4234543" cy="2797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lang="en" sz="2667" b="1" dirty="0"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2667" b="1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667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5590237-94B7-3B25-896E-56814C718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76" y="70881"/>
            <a:ext cx="2644028" cy="407499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D4BB1D2-37E8-9870-3781-5BF79A104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236" y="-36218"/>
            <a:ext cx="6166375" cy="3429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068693E-9D00-B66C-4E43-4C8FF2C32F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780" y="3465218"/>
            <a:ext cx="7468834" cy="329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3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72CEC-68EC-4727-8436-C4727034BD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0E41E9-E887-49CF-A358-8367F0C348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3A981A2-E8BA-449E-82CC-6D768EB93E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1341" y="889381"/>
            <a:ext cx="5178714" cy="5822137"/>
          </a:xfrm>
        </p:spPr>
        <p:txBody>
          <a:bodyPr>
            <a:normAutofit fontScale="62500" lnSpcReduction="20000"/>
          </a:bodyPr>
          <a:lstStyle/>
          <a:p>
            <a:endParaRPr lang="es-MX" b="0" u="sng" dirty="0"/>
          </a:p>
          <a:p>
            <a:pPr algn="just"/>
            <a:r>
              <a:rPr lang="en-US" dirty="0"/>
              <a:t>"We only reviewed papers written in English. One</a:t>
            </a:r>
          </a:p>
          <a:p>
            <a:pPr algn="just"/>
            <a:r>
              <a:rPr lang="en-US" dirty="0"/>
              <a:t>reason for doing this is that theory  in  </a:t>
            </a:r>
          </a:p>
          <a:p>
            <a:pPr algn="just"/>
            <a:r>
              <a:rPr lang="en-US" dirty="0"/>
              <a:t>entrepreneurship  originated  in  North  America  </a:t>
            </a:r>
          </a:p>
          <a:p>
            <a:pPr algn="just"/>
            <a:r>
              <a:rPr lang="en-US" dirty="0"/>
              <a:t>and  Europe,  two regions  that  have  positioned  </a:t>
            </a:r>
          </a:p>
          <a:p>
            <a:pPr algn="just"/>
            <a:r>
              <a:rPr lang="en-US" dirty="0"/>
              <a:t>themselves  at  the  research  frontier  and  have</a:t>
            </a:r>
          </a:p>
          <a:p>
            <a:pPr algn="just"/>
            <a:r>
              <a:rPr lang="en-US" dirty="0"/>
              <a:t>relatively mature research findings. Another reason </a:t>
            </a:r>
          </a:p>
          <a:p>
            <a:pPr algn="just"/>
            <a:r>
              <a:rPr lang="en-US" dirty="0"/>
              <a:t>is that English is popular in academia and papers </a:t>
            </a:r>
          </a:p>
          <a:p>
            <a:pPr algn="just"/>
            <a:r>
              <a:rPr lang="en-US" dirty="0"/>
              <a:t>published in English can easily circulate in different </a:t>
            </a:r>
          </a:p>
          <a:p>
            <a:pPr algn="just"/>
            <a:r>
              <a:rPr lang="en-US" dirty="0"/>
              <a:t>countries" (Lu, Lu, </a:t>
            </a:r>
            <a:r>
              <a:rPr lang="en-US" dirty="0" err="1"/>
              <a:t>Lv</a:t>
            </a:r>
            <a:r>
              <a:rPr lang="en-US" dirty="0"/>
              <a:t>, Huang, Li, Jian, and Eve, 2020)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s-MX" sz="2200" b="0" dirty="0"/>
              <a:t>Lu, Ren; Lu, Qu; </a:t>
            </a:r>
            <a:r>
              <a:rPr lang="es-MX" sz="2200" b="0" dirty="0" err="1"/>
              <a:t>Lv</a:t>
            </a:r>
            <a:r>
              <a:rPr lang="es-MX" sz="2200" b="0" dirty="0"/>
              <a:t>, </a:t>
            </a:r>
            <a:r>
              <a:rPr lang="es-MX" sz="2200" b="0" dirty="0" err="1"/>
              <a:t>Daguo</a:t>
            </a:r>
            <a:r>
              <a:rPr lang="es-MX" sz="2200" b="0" dirty="0"/>
              <a:t>; Huang, </a:t>
            </a:r>
            <a:r>
              <a:rPr lang="es-MX" sz="2200" b="0" dirty="0" err="1"/>
              <a:t>Yuxiang</a:t>
            </a:r>
            <a:r>
              <a:rPr lang="es-MX" sz="2200" b="0" dirty="0"/>
              <a:t>; Li, </a:t>
            </a:r>
            <a:r>
              <a:rPr lang="es-MX" sz="2200" b="0" dirty="0" err="1"/>
              <a:t>Shuping</a:t>
            </a:r>
            <a:r>
              <a:rPr lang="es-MX" sz="2200" b="0" dirty="0"/>
              <a:t>; </a:t>
            </a:r>
            <a:r>
              <a:rPr lang="es-MX" sz="2200" b="0" dirty="0" err="1"/>
              <a:t>Jian</a:t>
            </a:r>
            <a:r>
              <a:rPr lang="es-MX" sz="2200" b="0" dirty="0"/>
              <a:t>, </a:t>
            </a:r>
            <a:r>
              <a:rPr lang="es-MX" sz="2200" b="0" dirty="0" err="1"/>
              <a:t>Ze</a:t>
            </a:r>
            <a:r>
              <a:rPr lang="es-MX" sz="2200" b="0" dirty="0"/>
              <a:t> and </a:t>
            </a:r>
            <a:r>
              <a:rPr lang="es-MX" sz="2200" b="0" dirty="0" err="1"/>
              <a:t>Reve</a:t>
            </a:r>
            <a:r>
              <a:rPr lang="es-MX" sz="2200" b="0" dirty="0"/>
              <a:t>, </a:t>
            </a:r>
            <a:r>
              <a:rPr lang="es-MX" sz="2200" b="0" dirty="0" err="1"/>
              <a:t>Torger</a:t>
            </a:r>
            <a:r>
              <a:rPr lang="es-MX" sz="2200" b="0" dirty="0"/>
              <a:t>. (2020). </a:t>
            </a:r>
            <a:r>
              <a:rPr lang="es-MX" sz="2200" b="0" dirty="0" err="1"/>
              <a:t>The</a:t>
            </a:r>
            <a:r>
              <a:rPr lang="es-MX" sz="2200" b="0" dirty="0"/>
              <a:t> </a:t>
            </a:r>
            <a:r>
              <a:rPr lang="es-MX" sz="2200" b="0" dirty="0" err="1"/>
              <a:t>evolution</a:t>
            </a:r>
            <a:r>
              <a:rPr lang="es-MX" sz="2200" b="0" dirty="0"/>
              <a:t> </a:t>
            </a:r>
            <a:r>
              <a:rPr lang="es-MX" sz="2200" b="0" dirty="0" err="1"/>
              <a:t>process</a:t>
            </a:r>
            <a:r>
              <a:rPr lang="es-MX" sz="2200" b="0" dirty="0"/>
              <a:t> </a:t>
            </a:r>
            <a:r>
              <a:rPr lang="es-MX" sz="2200" b="0" dirty="0" err="1"/>
              <a:t>of</a:t>
            </a:r>
            <a:r>
              <a:rPr lang="es-MX" sz="2200" b="0" dirty="0"/>
              <a:t> </a:t>
            </a:r>
            <a:r>
              <a:rPr lang="es-MX" sz="2200" b="0" dirty="0" err="1"/>
              <a:t>entrepreneurship</a:t>
            </a:r>
            <a:r>
              <a:rPr lang="es-MX" sz="2200" b="0" dirty="0"/>
              <a:t> </a:t>
            </a:r>
            <a:r>
              <a:rPr lang="es-MX" sz="2200" b="0" dirty="0" err="1"/>
              <a:t>studies</a:t>
            </a:r>
            <a:r>
              <a:rPr lang="es-MX" sz="2200" b="0" dirty="0"/>
              <a:t> in </a:t>
            </a:r>
            <a:r>
              <a:rPr lang="es-MX" sz="2200" b="0" dirty="0" err="1"/>
              <a:t>the</a:t>
            </a:r>
            <a:r>
              <a:rPr lang="es-MX" sz="2200" b="0" dirty="0"/>
              <a:t> 21st </a:t>
            </a:r>
            <a:r>
              <a:rPr lang="es-MX" sz="2200" b="0" dirty="0" err="1"/>
              <a:t>century</a:t>
            </a:r>
            <a:r>
              <a:rPr lang="es-MX" sz="2200" b="0" dirty="0"/>
              <a:t>: </a:t>
            </a:r>
            <a:r>
              <a:rPr lang="es-MX" sz="2200" b="0" dirty="0" err="1"/>
              <a:t>research</a:t>
            </a:r>
            <a:r>
              <a:rPr lang="es-MX" sz="2200" b="0" dirty="0"/>
              <a:t> </a:t>
            </a:r>
            <a:r>
              <a:rPr lang="es-MX" sz="2200" b="0" dirty="0" err="1"/>
              <a:t>insights</a:t>
            </a:r>
            <a:r>
              <a:rPr lang="es-MX" sz="2200" b="0" dirty="0"/>
              <a:t> </a:t>
            </a:r>
            <a:r>
              <a:rPr lang="es-MX" sz="2200" b="0" dirty="0" err="1"/>
              <a:t>from</a:t>
            </a:r>
            <a:r>
              <a:rPr lang="es-MX" sz="2200" b="0" dirty="0"/>
              <a:t>  top  </a:t>
            </a:r>
            <a:r>
              <a:rPr lang="es-MX" sz="2200" b="0" dirty="0" err="1"/>
              <a:t>business</a:t>
            </a:r>
            <a:r>
              <a:rPr lang="es-MX" sz="2200" b="0" dirty="0"/>
              <a:t>  and  </a:t>
            </a:r>
            <a:r>
              <a:rPr lang="es-MX" sz="2200" b="0" dirty="0" err="1"/>
              <a:t>economics</a:t>
            </a:r>
            <a:r>
              <a:rPr lang="es-MX" sz="2200" b="0" dirty="0"/>
              <a:t>  </a:t>
            </a:r>
            <a:r>
              <a:rPr lang="es-MX" sz="2200" b="0" dirty="0" err="1"/>
              <a:t>journals</a:t>
            </a:r>
            <a:r>
              <a:rPr lang="es-MX" sz="2200" b="0" dirty="0"/>
              <a:t>. </a:t>
            </a:r>
            <a:r>
              <a:rPr lang="es-MX" sz="2200" b="0" dirty="0" err="1"/>
              <a:t>Journal</a:t>
            </a:r>
            <a:r>
              <a:rPr lang="es-MX" sz="2200" b="0" dirty="0"/>
              <a:t>  </a:t>
            </a:r>
            <a:r>
              <a:rPr lang="es-MX" sz="2200" b="0" dirty="0" err="1"/>
              <a:t>of</a:t>
            </a:r>
            <a:r>
              <a:rPr lang="es-MX" sz="2200" b="0" dirty="0"/>
              <a:t>  </a:t>
            </a:r>
            <a:r>
              <a:rPr lang="es-MX" sz="2200" b="0" dirty="0" err="1"/>
              <a:t>Economic</a:t>
            </a:r>
            <a:r>
              <a:rPr lang="es-MX" sz="2200" b="0" dirty="0"/>
              <a:t>  </a:t>
            </a:r>
            <a:r>
              <a:rPr lang="es-MX" sz="2200" b="0" dirty="0" err="1"/>
              <a:t>Surveys</a:t>
            </a:r>
            <a:r>
              <a:rPr lang="es-MX" sz="2200" b="0" dirty="0"/>
              <a:t>,  34(4), </a:t>
            </a:r>
            <a:r>
              <a:rPr lang="es-MX" sz="2200" b="0" dirty="0" err="1"/>
              <a:t>United</a:t>
            </a:r>
            <a:r>
              <a:rPr lang="es-MX" sz="2200" b="0" dirty="0"/>
              <a:t> </a:t>
            </a:r>
            <a:r>
              <a:rPr lang="es-MX" sz="2200" b="0" dirty="0" err="1"/>
              <a:t>States</a:t>
            </a:r>
            <a:r>
              <a:rPr lang="es-MX" sz="2200" b="0" dirty="0"/>
              <a:t> (Pp.922-951).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0161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A1E6C3AA-7A72-4C3B-AD10-E5B6F19429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909957" y="75305"/>
            <a:ext cx="4697083" cy="66482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72CEC-68EC-4727-8436-C4727034BD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0E41E9-E887-49CF-A358-8367F0C348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3A981A2-E8BA-449E-82CC-6D768EB93E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7221" y="1559859"/>
            <a:ext cx="5178714" cy="2767819"/>
          </a:xfrm>
        </p:spPr>
        <p:txBody>
          <a:bodyPr>
            <a:normAutofit/>
          </a:bodyPr>
          <a:lstStyle/>
          <a:p>
            <a:r>
              <a:rPr lang="es-MX" b="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2018-2020</a:t>
            </a:r>
          </a:p>
          <a:p>
            <a:r>
              <a:rPr lang="es-MX" dirty="0">
                <a:solidFill>
                  <a:srgbClr val="6EAC1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https://books.emeraldinsight.com/page/detail/The-History-of-Entrepreneurship-in-Mexico/?k=9781839091728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2932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4232F8-22BF-48D1-9B34-AE6DA5485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833" y="618413"/>
            <a:ext cx="6235201" cy="792000"/>
          </a:xfrm>
        </p:spPr>
        <p:txBody>
          <a:bodyPr/>
          <a:lstStyle/>
          <a:p>
            <a:r>
              <a:rPr lang="en-US" b="1" dirty="0"/>
              <a:t>Context</a:t>
            </a:r>
            <a:r>
              <a:rPr lang="en-US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CA00D1-C6EA-4A62-B562-E6E12CE47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18" y="1541593"/>
            <a:ext cx="6235201" cy="448634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Contributions from nearly 45 researchers across and outside Latin America, contains the most important debates on creativity, innovation, and entrepreneurship in Latin America.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16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Covering the most recent topics that influence Latin America’s entrepreneurial dynamics, chapters are written by specialists from Mexico, Brazil, Canada, Chile, Colombia, England, Venezuela, Spain &amp; Peru. </a:t>
            </a:r>
            <a:endParaRPr lang="es-MX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9D0867-DA2A-4D4C-9D45-1960E46CCA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E41E9-E887-49CF-A358-8367F0C34840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BA437B5-E87B-4236-9AD7-6D119A4182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04482" y="0"/>
            <a:ext cx="5187518" cy="68580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4C2DD25-7080-E91F-5025-B3CF3B3B14E9}"/>
              </a:ext>
            </a:extLst>
          </p:cNvPr>
          <p:cNvSpPr txBox="1">
            <a:spLocks/>
          </p:cNvSpPr>
          <p:nvPr/>
        </p:nvSpPr>
        <p:spPr>
          <a:xfrm>
            <a:off x="7156882" y="152400"/>
            <a:ext cx="5187518" cy="6858000"/>
          </a:xfrm>
          <a:prstGeom prst="hexagon">
            <a:avLst>
              <a:gd name="adj" fmla="val 7083"/>
              <a:gd name="vf" fmla="val 115470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AC54461-807B-A224-4B00-0223B64E9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360" y="76200"/>
            <a:ext cx="5120640" cy="6858000"/>
          </a:xfrm>
          <a:prstGeom prst="rect">
            <a:avLst/>
          </a:prstGeom>
        </p:spPr>
      </p:pic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09A697B0-1158-20C0-CBDD-5796C89EC11A}"/>
              </a:ext>
            </a:extLst>
          </p:cNvPr>
          <p:cNvSpPr txBox="1">
            <a:spLocks/>
          </p:cNvSpPr>
          <p:nvPr/>
        </p:nvSpPr>
        <p:spPr>
          <a:xfrm>
            <a:off x="591912" y="475916"/>
            <a:ext cx="4020521" cy="16224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179388" indent="-1793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15963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93763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>
                <a:hlinkClick r:id="rId4"/>
              </a:rPr>
              <a:t>https://www.amazon.com/Emerald-Handbook-Entrepreneurship-Latin-America-ebook/dp/B09QKS59VR/ref=sr_1_1?keywords=handbook+entrepreneurship+latin+america&amp;qid=1647194972&amp;sr=8-1</a:t>
            </a:r>
            <a:r>
              <a:rPr lang="es-MX"/>
              <a:t> </a:t>
            </a:r>
          </a:p>
          <a:p>
            <a:endParaRPr lang="es-MX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1898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4232F8-22BF-48D1-9B34-AE6DA5485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350" y="600658"/>
            <a:ext cx="6235201" cy="792000"/>
          </a:xfrm>
        </p:spPr>
        <p:txBody>
          <a:bodyPr/>
          <a:lstStyle/>
          <a:p>
            <a:r>
              <a:rPr lang="en-US" b="1" dirty="0"/>
              <a:t>Handbook’s premises </a:t>
            </a:r>
            <a:r>
              <a:rPr lang="en-US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CA00D1-C6EA-4A62-B562-E6E12CE47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633" y="1392658"/>
            <a:ext cx="6384633" cy="448634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endParaRPr lang="es-MX" sz="2000" dirty="0"/>
          </a:p>
          <a:p>
            <a:pPr algn="just">
              <a:lnSpc>
                <a:spcPct val="100000"/>
              </a:lnSpc>
            </a:pPr>
            <a:endParaRPr lang="es-MX" sz="2000" dirty="0"/>
          </a:p>
          <a:p>
            <a:pPr algn="just">
              <a:lnSpc>
                <a:spcPct val="100000"/>
              </a:lnSpc>
            </a:pPr>
            <a:endParaRPr lang="es-MX" sz="2000" dirty="0"/>
          </a:p>
          <a:p>
            <a:pPr algn="just">
              <a:lnSpc>
                <a:spcPct val="100000"/>
              </a:lnSpc>
            </a:pPr>
            <a:endParaRPr lang="es-MX" sz="2000" dirty="0"/>
          </a:p>
          <a:p>
            <a:pPr algn="just">
              <a:lnSpc>
                <a:spcPct val="100000"/>
              </a:lnSpc>
            </a:pPr>
            <a:endParaRPr lang="es-MX" sz="2000" dirty="0"/>
          </a:p>
          <a:p>
            <a:pPr algn="just">
              <a:lnSpc>
                <a:spcPct val="100000"/>
              </a:lnSpc>
            </a:pPr>
            <a:r>
              <a:rPr lang="es-MX" sz="2000" dirty="0" err="1"/>
              <a:t>LATAM’s</a:t>
            </a:r>
            <a:r>
              <a:rPr lang="es-MX" sz="2000" dirty="0"/>
              <a:t> position: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Our</a:t>
            </a:r>
            <a:r>
              <a:rPr lang="es-MX" sz="2000" dirty="0"/>
              <a:t> </a:t>
            </a:r>
            <a:r>
              <a:rPr lang="es-MX" sz="2000" dirty="0" err="1"/>
              <a:t>Past</a:t>
            </a:r>
            <a:r>
              <a:rPr lang="es-MX" sz="2000" dirty="0"/>
              <a:t> </a:t>
            </a:r>
            <a:r>
              <a:rPr lang="es-MX" sz="2000" dirty="0" err="1"/>
              <a:t>to</a:t>
            </a:r>
            <a:r>
              <a:rPr lang="es-MX" sz="2000" dirty="0"/>
              <a:t> </a:t>
            </a:r>
            <a:r>
              <a:rPr lang="es-MX" sz="2000" dirty="0" err="1"/>
              <a:t>build</a:t>
            </a:r>
            <a:r>
              <a:rPr lang="es-MX" sz="2000" dirty="0"/>
              <a:t> </a:t>
            </a:r>
            <a:r>
              <a:rPr lang="es-MX" sz="2000" dirty="0" err="1"/>
              <a:t>its</a:t>
            </a:r>
            <a:r>
              <a:rPr lang="es-MX" sz="2000" dirty="0"/>
              <a:t> Future (</a:t>
            </a:r>
            <a:r>
              <a:rPr lang="es-MX" sz="2000" dirty="0" err="1"/>
              <a:t>multidimensionality</a:t>
            </a:r>
            <a:r>
              <a:rPr lang="es-MX" sz="2000" dirty="0"/>
              <a:t>)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Historical</a:t>
            </a:r>
            <a:r>
              <a:rPr lang="es-MX" sz="2000" dirty="0"/>
              <a:t> </a:t>
            </a:r>
            <a:r>
              <a:rPr lang="es-MX" sz="2000" dirty="0" err="1"/>
              <a:t>failure</a:t>
            </a:r>
            <a:r>
              <a:rPr lang="es-MX" sz="2000" dirty="0"/>
              <a:t> 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/>
              <a:t>Reader’s approach to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Handbook</a:t>
            </a:r>
            <a:endParaRPr lang="es-MX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Latin</a:t>
            </a:r>
            <a:r>
              <a:rPr lang="es-MX" sz="2000" dirty="0"/>
              <a:t> </a:t>
            </a:r>
            <a:r>
              <a:rPr lang="es-MX" sz="2000" dirty="0" err="1"/>
              <a:t>America</a:t>
            </a:r>
            <a:r>
              <a:rPr lang="es-MX" sz="2000" dirty="0"/>
              <a:t> vs. Western </a:t>
            </a:r>
            <a:r>
              <a:rPr lang="es-MX" sz="2000" dirty="0" err="1"/>
              <a:t>Hemisphere</a:t>
            </a:r>
            <a:endParaRPr lang="es-MX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An</a:t>
            </a:r>
            <a:r>
              <a:rPr lang="es-MX" sz="2000" dirty="0"/>
              <a:t> important </a:t>
            </a:r>
            <a:r>
              <a:rPr lang="es-MX" sz="2000" dirty="0" err="1"/>
              <a:t>production</a:t>
            </a:r>
            <a:r>
              <a:rPr lang="es-MX" sz="2000" dirty="0"/>
              <a:t> </a:t>
            </a:r>
            <a:r>
              <a:rPr lang="es-MX" sz="2000" dirty="0" err="1"/>
              <a:t>necessary</a:t>
            </a:r>
            <a:r>
              <a:rPr lang="es-MX" sz="2000" dirty="0"/>
              <a:t> to debate </a:t>
            </a:r>
            <a:r>
              <a:rPr lang="es-MX" sz="2000" dirty="0" err="1"/>
              <a:t>globally</a:t>
            </a:r>
            <a:endParaRPr lang="es-MX" sz="2000" dirty="0"/>
          </a:p>
          <a:p>
            <a:pPr algn="just">
              <a:lnSpc>
                <a:spcPct val="100000"/>
              </a:lnSpc>
            </a:pPr>
            <a:r>
              <a:rPr lang="es-MX" sz="2000" dirty="0" err="1"/>
              <a:t>LATAM’s</a:t>
            </a:r>
            <a:r>
              <a:rPr lang="es-MX" sz="2000" dirty="0"/>
              <a:t> </a:t>
            </a:r>
            <a:r>
              <a:rPr lang="es-MX" sz="2000" dirty="0" err="1"/>
              <a:t>view</a:t>
            </a:r>
            <a:r>
              <a:rPr lang="es-MX" sz="2000" dirty="0"/>
              <a:t>: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Eurocentric</a:t>
            </a:r>
            <a:r>
              <a:rPr lang="es-MX" sz="2000" dirty="0"/>
              <a:t> and </a:t>
            </a:r>
            <a:r>
              <a:rPr lang="es-MX" sz="2000" dirty="0" err="1"/>
              <a:t>predeterminist</a:t>
            </a:r>
            <a:r>
              <a:rPr lang="es-MX" sz="2000" dirty="0"/>
              <a:t> </a:t>
            </a:r>
            <a:r>
              <a:rPr lang="es-MX" sz="2000" dirty="0" err="1"/>
              <a:t>visions</a:t>
            </a:r>
            <a:r>
              <a:rPr lang="es-MX" sz="2000" dirty="0"/>
              <a:t> (</a:t>
            </a:r>
            <a:r>
              <a:rPr lang="es-MX" sz="2000" dirty="0" err="1"/>
              <a:t>Indexicality</a:t>
            </a:r>
            <a:r>
              <a:rPr lang="es-MX" sz="2000" dirty="0"/>
              <a:t>, </a:t>
            </a:r>
            <a:r>
              <a:rPr lang="es-MX" sz="2000" dirty="0" err="1"/>
              <a:t>language</a:t>
            </a:r>
            <a:r>
              <a:rPr lang="es-MX" sz="2000" dirty="0"/>
              <a:t> and </a:t>
            </a:r>
            <a:r>
              <a:rPr lang="es-MX" sz="2000" dirty="0" err="1"/>
              <a:t>action</a:t>
            </a:r>
            <a:r>
              <a:rPr lang="es-MX" sz="2000" dirty="0"/>
              <a:t> </a:t>
            </a:r>
            <a:r>
              <a:rPr lang="es-MX" sz="2000" dirty="0" err="1"/>
              <a:t>dependent</a:t>
            </a:r>
            <a:r>
              <a:rPr lang="es-MX" sz="2000" dirty="0"/>
              <a:t> </a:t>
            </a:r>
            <a:r>
              <a:rPr lang="es-MX" sz="2000" dirty="0" err="1"/>
              <a:t>on</a:t>
            </a:r>
            <a:r>
              <a:rPr lang="es-MX" sz="2000" dirty="0"/>
              <a:t> </a:t>
            </a:r>
            <a:r>
              <a:rPr lang="es-MX" sz="2000" dirty="0" err="1"/>
              <a:t>context</a:t>
            </a:r>
            <a:r>
              <a:rPr lang="es-MX" sz="2000" dirty="0"/>
              <a:t>)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Emic</a:t>
            </a:r>
            <a:r>
              <a:rPr lang="es-MX" sz="2000" dirty="0"/>
              <a:t> vs. </a:t>
            </a:r>
            <a:r>
              <a:rPr lang="es-MX" sz="2000" dirty="0" err="1"/>
              <a:t>Etic</a:t>
            </a:r>
            <a:endParaRPr lang="es-MX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lphaLcParenR"/>
            </a:pPr>
            <a:r>
              <a:rPr lang="es-MX" sz="2000" dirty="0" err="1"/>
              <a:t>Dilthey’s</a:t>
            </a:r>
            <a:r>
              <a:rPr lang="es-MX" sz="2000" dirty="0"/>
              <a:t> </a:t>
            </a:r>
            <a:r>
              <a:rPr lang="es-MX" sz="2000" dirty="0" err="1"/>
              <a:t>Historicism</a:t>
            </a:r>
            <a:r>
              <a:rPr lang="es-MX" sz="2000" dirty="0"/>
              <a:t> (interpretative, particular, </a:t>
            </a:r>
            <a:r>
              <a:rPr lang="es-MX" sz="2000" dirty="0" err="1"/>
              <a:t>perspective</a:t>
            </a:r>
            <a:r>
              <a:rPr lang="es-MX" sz="2000" dirty="0"/>
              <a:t>, contextual)</a:t>
            </a:r>
          </a:p>
          <a:p>
            <a:pPr algn="just">
              <a:lnSpc>
                <a:spcPct val="100000"/>
              </a:lnSpc>
            </a:pPr>
            <a:endParaRPr lang="es-MX" sz="2000" dirty="0"/>
          </a:p>
          <a:p>
            <a:pPr algn="just">
              <a:lnSpc>
                <a:spcPct val="100000"/>
              </a:lnSpc>
            </a:pPr>
            <a:endParaRPr lang="es-MX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9D0867-DA2A-4D4C-9D45-1960E46CCA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0E41E9-E887-49CF-A358-8367F0C348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2221B31C-1945-58B4-A13B-755FD781831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8000" b="8000"/>
          <a:stretch>
            <a:fillRect/>
          </a:stretch>
        </p:blipFill>
        <p:spPr>
          <a:xfrm>
            <a:off x="6898550" y="0"/>
            <a:ext cx="5293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1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72CEC-68EC-4727-8436-C4727034BD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0E41E9-E887-49CF-A358-8367F0C348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9C1BE3-4734-4480-9F3E-2F38DF3EC29D}"/>
              </a:ext>
            </a:extLst>
          </p:cNvPr>
          <p:cNvSpPr txBox="1"/>
          <p:nvPr/>
        </p:nvSpPr>
        <p:spPr>
          <a:xfrm>
            <a:off x="6986404" y="581595"/>
            <a:ext cx="464887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D9E0E6"/>
              </a:solidFill>
              <a:latin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D9E0E6"/>
              </a:solidFill>
              <a:latin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9E0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3A981A2-E8BA-449E-82CC-6D768EB93E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9F2AA4-ACAC-E5E9-BBED-5DB671B3D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2010484"/>
            <a:ext cx="4779981" cy="3233926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D9E0E6"/>
                </a:solidFill>
              </a:rPr>
              <a:t>Main Editor, Forthcoming  Nov 28</a:t>
            </a:r>
            <a:r>
              <a:rPr lang="en-US" sz="2200" baseline="30000" dirty="0">
                <a:solidFill>
                  <a:srgbClr val="D9E0E6"/>
                </a:solidFill>
              </a:rPr>
              <a:t>th</a:t>
            </a:r>
            <a:r>
              <a:rPr lang="en-US" sz="2200" dirty="0">
                <a:solidFill>
                  <a:srgbClr val="D9E0E6"/>
                </a:solidFill>
              </a:rPr>
              <a:t>, 2022, Emerald Publishing, UK.</a:t>
            </a:r>
          </a:p>
          <a:p>
            <a:endParaRPr lang="en-US" sz="2200" dirty="0">
              <a:solidFill>
                <a:srgbClr val="D9E0E6"/>
              </a:solidFill>
            </a:endParaRPr>
          </a:p>
          <a:p>
            <a:r>
              <a:rPr lang="en-US" sz="2200" dirty="0">
                <a:solidFill>
                  <a:srgbClr val="D9E0E6"/>
                </a:solidFill>
              </a:rPr>
              <a:t>Multidimensional views from a global, geopolitical perspective</a:t>
            </a:r>
          </a:p>
          <a:p>
            <a:endParaRPr lang="en-US" sz="2200" dirty="0">
              <a:solidFill>
                <a:srgbClr val="D9E0E6"/>
              </a:solidFill>
            </a:endParaRPr>
          </a:p>
          <a:p>
            <a:r>
              <a:rPr lang="en-US" sz="2200" dirty="0" err="1">
                <a:solidFill>
                  <a:srgbClr val="D9E0E6"/>
                </a:solidFill>
              </a:rPr>
              <a:t>Colaborators</a:t>
            </a:r>
            <a:r>
              <a:rPr lang="en-US" sz="2200" dirty="0">
                <a:solidFill>
                  <a:srgbClr val="D9E0E6"/>
                </a:solidFill>
              </a:rPr>
              <a:t> from Italy, Spain, Mexico, Australia, China, Nigeria, Peru, United Kingdom, etc.</a:t>
            </a:r>
          </a:p>
          <a:p>
            <a:endParaRPr lang="en-US" sz="2200" dirty="0">
              <a:solidFill>
                <a:srgbClr val="D9E0E6"/>
              </a:solidFill>
            </a:endParaRPr>
          </a:p>
          <a:p>
            <a:endParaRPr lang="en-US" sz="2200" dirty="0">
              <a:solidFill>
                <a:srgbClr val="D9E0E6"/>
              </a:solidFill>
            </a:endParaRPr>
          </a:p>
          <a:p>
            <a:endParaRPr lang="es-MX" sz="22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D646E38-7AFB-A02F-1EF1-A15989B5F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216974"/>
            <a:ext cx="4264857" cy="642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94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-Theme-Bubble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MS-Theme-Bubbl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ful Conference Presentation_Win32_SB v2" id="{6296A1A3-4545-4186-A11E-C7596C310FCC}" vid="{2333D8A0-1005-471E-A680-7FF710F2D7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606CA9-73CA-4217-BA3D-1864E6BFEEB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9FE7B02C-5194-4175-B6C3-18AE8350DC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58A64B-81C3-4EC2-A044-1AD401A10D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Colorful conference presentation</Template>
  <TotalTime>4111</TotalTime>
  <Words>705</Words>
  <Application>Microsoft Office PowerPoint</Application>
  <PresentationFormat>Widescreen</PresentationFormat>
  <Paragraphs>123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Economica</vt:lpstr>
      <vt:lpstr>Open Sans</vt:lpstr>
      <vt:lpstr>Wingdings</vt:lpstr>
      <vt:lpstr>Office Theme</vt:lpstr>
      <vt:lpstr>  Dia Mundial del Emprendimiento, UAEMEX:  “Handbook of Entrepreneurship in Latin America: Unleashing a millennial potential” (Emerald Publishing, UK)  </vt:lpstr>
      <vt:lpstr>Agenda:</vt:lpstr>
      <vt:lpstr>Background:</vt:lpstr>
      <vt:lpstr>PowerPoint Presentation</vt:lpstr>
      <vt:lpstr>PowerPoint Presentation</vt:lpstr>
      <vt:lpstr>PowerPoint Presentation</vt:lpstr>
      <vt:lpstr>Context </vt:lpstr>
      <vt:lpstr>Handbook’s premises  </vt:lpstr>
      <vt:lpstr>PowerPoint Presentation</vt:lpstr>
      <vt:lpstr>BRICS takes over G7!!</vt:lpstr>
      <vt:lpstr>Technology and Innovation in Latin America: The need for a turning point.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presentation</dc:title>
  <dc:creator>OM</dc:creator>
  <cp:lastModifiedBy>J M</cp:lastModifiedBy>
  <cp:revision>166</cp:revision>
  <dcterms:created xsi:type="dcterms:W3CDTF">2021-03-07T04:27:59Z</dcterms:created>
  <dcterms:modified xsi:type="dcterms:W3CDTF">2024-12-19T04:33:51Z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